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65" r:id="rId2"/>
    <p:sldId id="301" r:id="rId3"/>
    <p:sldId id="316" r:id="rId4"/>
    <p:sldId id="341" r:id="rId5"/>
    <p:sldId id="317" r:id="rId6"/>
    <p:sldId id="292" r:id="rId7"/>
    <p:sldId id="327" r:id="rId8"/>
    <p:sldId id="328" r:id="rId9"/>
    <p:sldId id="355" r:id="rId10"/>
    <p:sldId id="329" r:id="rId11"/>
    <p:sldId id="356" r:id="rId12"/>
    <p:sldId id="330" r:id="rId13"/>
    <p:sldId id="304" r:id="rId14"/>
    <p:sldId id="331" r:id="rId15"/>
    <p:sldId id="333" r:id="rId16"/>
    <p:sldId id="311" r:id="rId17"/>
    <p:sldId id="334" r:id="rId18"/>
    <p:sldId id="340" r:id="rId19"/>
    <p:sldId id="348" r:id="rId20"/>
    <p:sldId id="342" r:id="rId21"/>
    <p:sldId id="338" r:id="rId22"/>
    <p:sldId id="357" r:id="rId23"/>
    <p:sldId id="343" r:id="rId24"/>
    <p:sldId id="358" r:id="rId25"/>
    <p:sldId id="347" r:id="rId26"/>
    <p:sldId id="349" r:id="rId27"/>
    <p:sldId id="344" r:id="rId28"/>
    <p:sldId id="346" r:id="rId29"/>
    <p:sldId id="350" r:id="rId30"/>
    <p:sldId id="351" r:id="rId31"/>
    <p:sldId id="352" r:id="rId32"/>
    <p:sldId id="359" r:id="rId33"/>
    <p:sldId id="353" r:id="rId34"/>
    <p:sldId id="361" r:id="rId35"/>
    <p:sldId id="366" r:id="rId36"/>
    <p:sldId id="362" r:id="rId37"/>
    <p:sldId id="363" r:id="rId38"/>
    <p:sldId id="367" r:id="rId39"/>
    <p:sldId id="368" r:id="rId40"/>
    <p:sldId id="365" r:id="rId41"/>
    <p:sldId id="369" r:id="rId42"/>
    <p:sldId id="364" r:id="rId43"/>
    <p:sldId id="370" r:id="rId44"/>
    <p:sldId id="360" r:id="rId45"/>
  </p:sldIdLst>
  <p:sldSz cx="12192000" cy="6858000"/>
  <p:notesSz cx="6858000" cy="9144000"/>
  <p:embeddedFontLst>
    <p:embeddedFont>
      <p:font typeface="나눔명조 ExtraBold" panose="02020603020101020101" pitchFamily="18" charset="-127"/>
      <p:bold r:id="rId47"/>
    </p:embeddedFont>
    <p:embeddedFont>
      <p:font typeface="나눔바른고딕" panose="020B0603020101020101" pitchFamily="50" charset="-127"/>
      <p:regular r:id="rId48"/>
      <p:bold r:id="rId49"/>
    </p:embeddedFont>
    <p:embeddedFont>
      <p:font typeface="나눔바른고딕 Light" panose="020B0603020101020101" pitchFamily="50" charset="-127"/>
      <p:regular r:id="rId50"/>
    </p:embeddedFont>
    <p:embeddedFont>
      <p:font typeface="나눔바른고딕 UltraLight" panose="00000300000000000000" pitchFamily="2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240"/>
    <a:srgbClr val="EAA4A6"/>
    <a:srgbClr val="C42D30"/>
    <a:srgbClr val="16A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언어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52</c:v>
                </c:pt>
                <c:pt idx="1">
                  <c:v>-1</c:v>
                </c:pt>
                <c:pt idx="2">
                  <c:v>3</c:v>
                </c:pt>
                <c:pt idx="3">
                  <c:v>17</c:v>
                </c:pt>
                <c:pt idx="4">
                  <c:v>24</c:v>
                </c:pt>
                <c:pt idx="5">
                  <c:v>31</c:v>
                </c:pt>
                <c:pt idx="6">
                  <c:v>10</c:v>
                </c:pt>
                <c:pt idx="7">
                  <c:v>45</c:v>
                </c:pt>
                <c:pt idx="8">
                  <c:v>59</c:v>
                </c:pt>
                <c:pt idx="9">
                  <c:v>38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1336694</c:v>
                </c:pt>
                <c:pt idx="1">
                  <c:v>639467</c:v>
                </c:pt>
                <c:pt idx="2">
                  <c:v>106295</c:v>
                </c:pt>
                <c:pt idx="3">
                  <c:v>92518</c:v>
                </c:pt>
                <c:pt idx="4">
                  <c:v>41744</c:v>
                </c:pt>
                <c:pt idx="5">
                  <c:v>39201</c:v>
                </c:pt>
                <c:pt idx="6">
                  <c:v>15482</c:v>
                </c:pt>
                <c:pt idx="7">
                  <c:v>14435</c:v>
                </c:pt>
                <c:pt idx="8">
                  <c:v>8098</c:v>
                </c:pt>
                <c:pt idx="9">
                  <c:v>2385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05-4A46-B657-94B2969868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7406655"/>
        <c:axId val="1387329183"/>
      </c:barChart>
      <c:catAx>
        <c:axId val="1557406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7329183"/>
        <c:crosses val="autoZero"/>
        <c:auto val="1"/>
        <c:lblAlgn val="ctr"/>
        <c:lblOffset val="100"/>
        <c:noMultiLvlLbl val="0"/>
      </c:catAx>
      <c:valAx>
        <c:axId val="1387329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406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628BA-8B98-4641-94B5-053141C26DBE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533A0-B299-42B7-AF7B-9D7C57E731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76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38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67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83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407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78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29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72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4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703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3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6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4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58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5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15744A-A5AA-4CEC-8726-FC06C2C336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4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F3AA-EEDF-407C-BD2A-2AC581BB8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30BCF2-D2F9-41D6-9760-AB5F23BF4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91F3-68C8-485B-8E1B-0CD127F4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62B83E-DC35-4D79-9EE4-E3FD88123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3D78F-9347-4C86-B7E4-8C9033AAD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4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8957B-D631-4C15-9FAF-6689507D1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EDC427-5819-4E7B-86AD-98E3DD106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2B3E7-58BE-4176-A460-82632507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F372E0-5FCA-4688-B8D0-BC6CC745C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F2989-9F07-4139-A9AD-5B344C313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F8691F-7133-404F-BB76-FC6E1DE5C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3159E8-A434-4F16-B5EC-D6E109204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BBC1B7-551B-458E-BF9A-4BB0A7AAE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FF8837-C78C-45BE-8ADE-91C833F8D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738569-AB99-4C4B-994D-40387B72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1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579B-6530-477A-BFD3-B04C1556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2675C-CD4A-4D4A-9265-BC60D7EB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497DF-F54B-4A37-9DFC-FA5B1EA55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ED1789-5BAA-4384-A731-47AB8548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C33FB6-A26E-4D5F-A698-B586A6D4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4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BF89A-F1F3-4D79-8859-7F5CEF90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48400-2C5F-4E37-AC35-2E3470634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5E2D7F-E939-43C2-8D32-35AB8333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BAA10-921B-4A75-A9FD-A2CB3FD66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1A1C0-8EC5-44BE-B43C-FB2599C4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89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09738-F88D-4F9B-B6B6-0ADD68058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1BB1F-80DB-45F8-8DD1-75508C697B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EFB38-98BC-4BB0-801A-0087D9B9B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6F3345-0426-49A7-832B-9F7B140E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D34A04-EC2A-4D82-891D-CF81A66FA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7AD54-A8D5-48BB-B16A-D312C1EA4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63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33021-E915-447A-BDD8-553DB1F7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89B4D-C70B-4F1E-A7BA-AD8C8A83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B108B1-6405-4031-B44A-9B496AAEFE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496E3E-8B13-4929-A395-600055DF9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48DF56-FDFA-4BD3-A81F-28E28746D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8247FC-E186-4E1C-B80C-06AB4C910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C313D-C17D-4C64-B820-49F7149FA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4C50B3-1A66-4496-B302-C38FE575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3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AFE20-A39E-4530-8924-43632ABB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D4D64D-E81B-4C3A-9A6C-D9B52E3E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782285-E8F0-4FEB-B291-854BA6D0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9C2CA7-70D9-40AD-8616-90A36986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E5B9E5-FABD-47CE-A5F6-9840B680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1B791C-32F1-4837-9D07-8F8352CD5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1EF35-AE56-4B1D-9C5E-B63AE054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200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CA2B3-C467-4161-81AE-0C4031C0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B5DCC-43C9-4C3F-BD7E-065CF1799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43AE00-DB6F-43B4-89D7-ABDA86919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45CEFE-F6A3-461B-8D79-B00120C89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36A342-1D59-4732-90FF-D60B7DA12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B1588-D700-4009-9DB4-97E4840E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6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F07D0-961B-42FD-9E59-784DDF24B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530020-08A5-4622-8E5A-EE8CB690D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B7E5DF-1AB4-4CB7-B52C-BF472C369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5F207-B3A3-4207-9DAC-74A3F817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311A15-72C4-49BB-A053-E2B32D9B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61854-A4A8-47A4-B19B-37CF9CA0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5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51F8FC-C8B0-4D87-BDC3-D8B5099D6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58011-FF27-4556-A654-EF6EBAEF4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FFFB27-FF63-4AD2-B553-FCDAC8AF5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BBFCB-465D-4B0D-8E0D-84DAA535BFCA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83012-081A-41EB-BBC4-D1538393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D6D37-935C-471F-9EC4-1104810C3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17759-2423-4303-92B1-582713D437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5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25255BF-CA8A-47CC-8983-4B889C368D9D}"/>
              </a:ext>
            </a:extLst>
          </p:cNvPr>
          <p:cNvSpPr/>
          <p:nvPr/>
        </p:nvSpPr>
        <p:spPr>
          <a:xfrm>
            <a:off x="-14796" y="-13317"/>
            <a:ext cx="12206796" cy="6871317"/>
          </a:xfrm>
          <a:custGeom>
            <a:avLst/>
            <a:gdLst>
              <a:gd name="connsiteX0" fmla="*/ 8877 w 12206796"/>
              <a:gd name="connsiteY0" fmla="*/ 8878 h 6871317"/>
              <a:gd name="connsiteX1" fmla="*/ 3870664 w 12206796"/>
              <a:gd name="connsiteY1" fmla="*/ 0 h 6871317"/>
              <a:gd name="connsiteX2" fmla="*/ 12197918 w 12206796"/>
              <a:gd name="connsiteY2" fmla="*/ 6383045 h 6871317"/>
              <a:gd name="connsiteX3" fmla="*/ 12206796 w 12206796"/>
              <a:gd name="connsiteY3" fmla="*/ 6862439 h 6871317"/>
              <a:gd name="connsiteX4" fmla="*/ 0 w 12206796"/>
              <a:gd name="connsiteY4" fmla="*/ 6871317 h 6871317"/>
              <a:gd name="connsiteX5" fmla="*/ 8877 w 12206796"/>
              <a:gd name="connsiteY5" fmla="*/ 8878 h 6871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6796" h="6871317">
                <a:moveTo>
                  <a:pt x="8877" y="8878"/>
                </a:moveTo>
                <a:lnTo>
                  <a:pt x="3870664" y="0"/>
                </a:lnTo>
                <a:lnTo>
                  <a:pt x="12197918" y="6383045"/>
                </a:lnTo>
                <a:lnTo>
                  <a:pt x="12206796" y="6862439"/>
                </a:lnTo>
                <a:lnTo>
                  <a:pt x="0" y="6871317"/>
                </a:lnTo>
                <a:cubicBezTo>
                  <a:pt x="5918" y="4595674"/>
                  <a:pt x="11837" y="2320032"/>
                  <a:pt x="8877" y="8878"/>
                </a:cubicBezTo>
                <a:close/>
              </a:path>
            </a:pathLst>
          </a:cu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FF8BB7-145C-4997-88FE-FEA8B856BBED}"/>
              </a:ext>
            </a:extLst>
          </p:cNvPr>
          <p:cNvGrpSpPr/>
          <p:nvPr/>
        </p:nvGrpSpPr>
        <p:grpSpPr>
          <a:xfrm>
            <a:off x="6799568" y="2769832"/>
            <a:ext cx="4137721" cy="3470793"/>
            <a:chOff x="6799568" y="2769832"/>
            <a:chExt cx="4137721" cy="347079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8EE5C3-9F05-415F-8AE5-2CD7C69C21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95" r="8132"/>
            <a:stretch/>
          </p:blipFill>
          <p:spPr>
            <a:xfrm>
              <a:off x="6799568" y="3108400"/>
              <a:ext cx="3729350" cy="3132225"/>
            </a:xfrm>
            <a:prstGeom prst="rect">
              <a:avLst/>
            </a:prstGeom>
          </p:spPr>
        </p:pic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87EC812-7818-4192-BA5E-2921004DE2B2}"/>
                </a:ext>
              </a:extLst>
            </p:cNvPr>
            <p:cNvSpPr/>
            <p:nvPr/>
          </p:nvSpPr>
          <p:spPr>
            <a:xfrm>
              <a:off x="7696940" y="2769832"/>
              <a:ext cx="3240349" cy="2405848"/>
            </a:xfrm>
            <a:custGeom>
              <a:avLst/>
              <a:gdLst>
                <a:gd name="connsiteX0" fmla="*/ 2920753 w 3240349"/>
                <a:gd name="connsiteY0" fmla="*/ 2405848 h 2405848"/>
                <a:gd name="connsiteX1" fmla="*/ 0 w 3240349"/>
                <a:gd name="connsiteY1" fmla="*/ 142042 h 2405848"/>
                <a:gd name="connsiteX2" fmla="*/ 3240349 w 3240349"/>
                <a:gd name="connsiteY2" fmla="*/ 0 h 2405848"/>
                <a:gd name="connsiteX3" fmla="*/ 2920753 w 3240349"/>
                <a:gd name="connsiteY3" fmla="*/ 2405848 h 24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0349" h="2405848">
                  <a:moveTo>
                    <a:pt x="2920753" y="2405848"/>
                  </a:moveTo>
                  <a:lnTo>
                    <a:pt x="0" y="142042"/>
                  </a:lnTo>
                  <a:lnTo>
                    <a:pt x="3240349" y="0"/>
                  </a:lnTo>
                  <a:lnTo>
                    <a:pt x="2920753" y="24058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</a:t>
              </a:r>
              <a:endParaRPr lang="ko-KR" altLang="en-US" dirty="0"/>
            </a:p>
          </p:txBody>
        </p:sp>
      </p:grp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1B1BEF8-6257-4551-A750-4207A408431D}"/>
              </a:ext>
            </a:extLst>
          </p:cNvPr>
          <p:cNvSpPr/>
          <p:nvPr/>
        </p:nvSpPr>
        <p:spPr>
          <a:xfrm>
            <a:off x="8040701" y="2049657"/>
            <a:ext cx="4069565" cy="2916043"/>
          </a:xfrm>
          <a:custGeom>
            <a:avLst/>
            <a:gdLst>
              <a:gd name="connsiteX0" fmla="*/ 2920753 w 3240349"/>
              <a:gd name="connsiteY0" fmla="*/ 2405848 h 2405848"/>
              <a:gd name="connsiteX1" fmla="*/ 0 w 3240349"/>
              <a:gd name="connsiteY1" fmla="*/ 142042 h 2405848"/>
              <a:gd name="connsiteX2" fmla="*/ 3240349 w 3240349"/>
              <a:gd name="connsiteY2" fmla="*/ 0 h 2405848"/>
              <a:gd name="connsiteX3" fmla="*/ 2920753 w 3240349"/>
              <a:gd name="connsiteY3" fmla="*/ 2405848 h 2405848"/>
              <a:gd name="connsiteX0" fmla="*/ 2920753 w 2920753"/>
              <a:gd name="connsiteY0" fmla="*/ 3195960 h 3195960"/>
              <a:gd name="connsiteX1" fmla="*/ 0 w 2920753"/>
              <a:gd name="connsiteY1" fmla="*/ 932154 h 3195960"/>
              <a:gd name="connsiteX2" fmla="*/ 2032986 w 2920753"/>
              <a:gd name="connsiteY2" fmla="*/ 0 h 3195960"/>
              <a:gd name="connsiteX3" fmla="*/ 2920753 w 2920753"/>
              <a:gd name="connsiteY3" fmla="*/ 3195960 h 3195960"/>
              <a:gd name="connsiteX0" fmla="*/ 2920753 w 2920753"/>
              <a:gd name="connsiteY0" fmla="*/ 3475737 h 3475737"/>
              <a:gd name="connsiteX1" fmla="*/ 0 w 2920753"/>
              <a:gd name="connsiteY1" fmla="*/ 1211931 h 3475737"/>
              <a:gd name="connsiteX2" fmla="*/ 2032986 w 2920753"/>
              <a:gd name="connsiteY2" fmla="*/ 279777 h 3475737"/>
              <a:gd name="connsiteX3" fmla="*/ 2920753 w 2920753"/>
              <a:gd name="connsiteY3" fmla="*/ 3475737 h 3475737"/>
              <a:gd name="connsiteX0" fmla="*/ 2920753 w 4665825"/>
              <a:gd name="connsiteY0" fmla="*/ 3475737 h 3475737"/>
              <a:gd name="connsiteX1" fmla="*/ 0 w 4665825"/>
              <a:gd name="connsiteY1" fmla="*/ 1211931 h 3475737"/>
              <a:gd name="connsiteX2" fmla="*/ 2032986 w 4665825"/>
              <a:gd name="connsiteY2" fmla="*/ 279777 h 3475737"/>
              <a:gd name="connsiteX3" fmla="*/ 2920753 w 4665825"/>
              <a:gd name="connsiteY3" fmla="*/ 3475737 h 3475737"/>
              <a:gd name="connsiteX0" fmla="*/ 2954754 w 4676050"/>
              <a:gd name="connsiteY0" fmla="*/ 3436820 h 3436820"/>
              <a:gd name="connsiteX1" fmla="*/ 0 w 4676050"/>
              <a:gd name="connsiteY1" fmla="*/ 1211931 h 3436820"/>
              <a:gd name="connsiteX2" fmla="*/ 2032986 w 4676050"/>
              <a:gd name="connsiteY2" fmla="*/ 279777 h 3436820"/>
              <a:gd name="connsiteX3" fmla="*/ 2954754 w 4676050"/>
              <a:gd name="connsiteY3" fmla="*/ 3436820 h 3436820"/>
              <a:gd name="connsiteX0" fmla="*/ 2932087 w 4669225"/>
              <a:gd name="connsiteY0" fmla="*/ 3453499 h 3453499"/>
              <a:gd name="connsiteX1" fmla="*/ 0 w 4669225"/>
              <a:gd name="connsiteY1" fmla="*/ 1211931 h 3453499"/>
              <a:gd name="connsiteX2" fmla="*/ 2032986 w 4669225"/>
              <a:gd name="connsiteY2" fmla="*/ 279777 h 3453499"/>
              <a:gd name="connsiteX3" fmla="*/ 2932087 w 4669225"/>
              <a:gd name="connsiteY3" fmla="*/ 3453499 h 3453499"/>
              <a:gd name="connsiteX0" fmla="*/ 2926421 w 4667524"/>
              <a:gd name="connsiteY0" fmla="*/ 3431261 h 3431261"/>
              <a:gd name="connsiteX1" fmla="*/ 0 w 4667524"/>
              <a:gd name="connsiteY1" fmla="*/ 1211931 h 3431261"/>
              <a:gd name="connsiteX2" fmla="*/ 2032986 w 4667524"/>
              <a:gd name="connsiteY2" fmla="*/ 279777 h 3431261"/>
              <a:gd name="connsiteX3" fmla="*/ 2926421 w 4667524"/>
              <a:gd name="connsiteY3" fmla="*/ 3431261 h 3431261"/>
              <a:gd name="connsiteX0" fmla="*/ 2626077 w 4580380"/>
              <a:gd name="connsiteY0" fmla="*/ 3186640 h 3186640"/>
              <a:gd name="connsiteX1" fmla="*/ 0 w 4580380"/>
              <a:gd name="connsiteY1" fmla="*/ 1211931 h 3186640"/>
              <a:gd name="connsiteX2" fmla="*/ 2032986 w 4580380"/>
              <a:gd name="connsiteY2" fmla="*/ 279777 h 3186640"/>
              <a:gd name="connsiteX3" fmla="*/ 2626077 w 4580380"/>
              <a:gd name="connsiteY3" fmla="*/ 3186640 h 3186640"/>
              <a:gd name="connsiteX0" fmla="*/ 2620410 w 4578791"/>
              <a:gd name="connsiteY0" fmla="*/ 3203319 h 3203319"/>
              <a:gd name="connsiteX1" fmla="*/ 0 w 4578791"/>
              <a:gd name="connsiteY1" fmla="*/ 1211931 h 3203319"/>
              <a:gd name="connsiteX2" fmla="*/ 2032986 w 4578791"/>
              <a:gd name="connsiteY2" fmla="*/ 279777 h 3203319"/>
              <a:gd name="connsiteX3" fmla="*/ 2620410 w 4578791"/>
              <a:gd name="connsiteY3" fmla="*/ 3203319 h 3203319"/>
              <a:gd name="connsiteX0" fmla="*/ 2607660 w 4575222"/>
              <a:gd name="connsiteY0" fmla="*/ 3188725 h 3188725"/>
              <a:gd name="connsiteX1" fmla="*/ 0 w 4575222"/>
              <a:gd name="connsiteY1" fmla="*/ 1211931 h 3188725"/>
              <a:gd name="connsiteX2" fmla="*/ 2032986 w 4575222"/>
              <a:gd name="connsiteY2" fmla="*/ 279777 h 3188725"/>
              <a:gd name="connsiteX3" fmla="*/ 2607660 w 4575222"/>
              <a:gd name="connsiteY3" fmla="*/ 3188725 h 3188725"/>
              <a:gd name="connsiteX0" fmla="*/ 2609786 w 4575817"/>
              <a:gd name="connsiteY0" fmla="*/ 3194980 h 3194980"/>
              <a:gd name="connsiteX1" fmla="*/ 0 w 4575817"/>
              <a:gd name="connsiteY1" fmla="*/ 1211931 h 3194980"/>
              <a:gd name="connsiteX2" fmla="*/ 2032986 w 4575817"/>
              <a:gd name="connsiteY2" fmla="*/ 279777 h 3194980"/>
              <a:gd name="connsiteX3" fmla="*/ 2609786 w 4575817"/>
              <a:gd name="connsiteY3" fmla="*/ 3194980 h 3194980"/>
              <a:gd name="connsiteX0" fmla="*/ 2571535 w 4537566"/>
              <a:gd name="connsiteY0" fmla="*/ 3192358 h 3192358"/>
              <a:gd name="connsiteX1" fmla="*/ 0 w 4537566"/>
              <a:gd name="connsiteY1" fmla="*/ 1230157 h 3192358"/>
              <a:gd name="connsiteX2" fmla="*/ 1994735 w 4537566"/>
              <a:gd name="connsiteY2" fmla="*/ 277155 h 3192358"/>
              <a:gd name="connsiteX3" fmla="*/ 2571535 w 4537566"/>
              <a:gd name="connsiteY3" fmla="*/ 3192358 h 3192358"/>
              <a:gd name="connsiteX0" fmla="*/ 2573660 w 4539691"/>
              <a:gd name="connsiteY0" fmla="*/ 3191323 h 3191323"/>
              <a:gd name="connsiteX1" fmla="*/ 0 w 4539691"/>
              <a:gd name="connsiteY1" fmla="*/ 1237461 h 3191323"/>
              <a:gd name="connsiteX2" fmla="*/ 1996860 w 4539691"/>
              <a:gd name="connsiteY2" fmla="*/ 276120 h 3191323"/>
              <a:gd name="connsiteX3" fmla="*/ 2573660 w 4539691"/>
              <a:gd name="connsiteY3" fmla="*/ 3191323 h 31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9691" h="3191323">
                <a:moveTo>
                  <a:pt x="2573660" y="3191323"/>
                </a:moveTo>
                <a:lnTo>
                  <a:pt x="0" y="1237461"/>
                </a:lnTo>
                <a:cubicBezTo>
                  <a:pt x="677662" y="926743"/>
                  <a:pt x="458064" y="-620525"/>
                  <a:pt x="1996860" y="276120"/>
                </a:cubicBezTo>
                <a:cubicBezTo>
                  <a:pt x="7521730" y="1288174"/>
                  <a:pt x="2277738" y="2126003"/>
                  <a:pt x="2573660" y="3191323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C070D7-A1A3-4E61-80F6-CFF42A80C739}"/>
              </a:ext>
            </a:extLst>
          </p:cNvPr>
          <p:cNvGrpSpPr/>
          <p:nvPr/>
        </p:nvGrpSpPr>
        <p:grpSpPr>
          <a:xfrm>
            <a:off x="603682" y="2139517"/>
            <a:ext cx="8283474" cy="1012055"/>
            <a:chOff x="603682" y="2139517"/>
            <a:chExt cx="8283474" cy="10120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0B04FA-3D88-4D8F-9EAD-E459170949DA}"/>
                </a:ext>
              </a:extLst>
            </p:cNvPr>
            <p:cNvSpPr/>
            <p:nvPr/>
          </p:nvSpPr>
          <p:spPr>
            <a:xfrm>
              <a:off x="603682" y="2139517"/>
              <a:ext cx="8225627" cy="10120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A1375-6074-4E00-A0D6-93FAB57F20A3}"/>
                </a:ext>
              </a:extLst>
            </p:cNvPr>
            <p:cNvSpPr txBox="1"/>
            <p:nvPr/>
          </p:nvSpPr>
          <p:spPr>
            <a:xfrm>
              <a:off x="620982" y="2185070"/>
              <a:ext cx="82661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Music Recommendation</a:t>
              </a:r>
              <a:endParaRPr lang="ko-KR" altLang="en-US" sz="5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890D122-9372-4F47-8841-87EDF2E46AA1}"/>
              </a:ext>
            </a:extLst>
          </p:cNvPr>
          <p:cNvCxnSpPr>
            <a:cxnSpLocks/>
          </p:cNvCxnSpPr>
          <p:nvPr/>
        </p:nvCxnSpPr>
        <p:spPr>
          <a:xfrm>
            <a:off x="0" y="3577969"/>
            <a:ext cx="923278" cy="1242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2A3723F-A5CB-4827-9AD9-2BCC758DFC3D}"/>
              </a:ext>
            </a:extLst>
          </p:cNvPr>
          <p:cNvCxnSpPr>
            <a:cxnSpLocks/>
          </p:cNvCxnSpPr>
          <p:nvPr/>
        </p:nvCxnSpPr>
        <p:spPr>
          <a:xfrm>
            <a:off x="6576561" y="5327455"/>
            <a:ext cx="1523604" cy="1523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583802-A433-4651-B130-70E8472AE6D2}"/>
              </a:ext>
            </a:extLst>
          </p:cNvPr>
          <p:cNvGrpSpPr/>
          <p:nvPr/>
        </p:nvGrpSpPr>
        <p:grpSpPr>
          <a:xfrm>
            <a:off x="3348990" y="-36177"/>
            <a:ext cx="1883410" cy="1076417"/>
            <a:chOff x="3348990" y="-36177"/>
            <a:chExt cx="1883410" cy="1076417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6446F09-C5B1-47B3-B45F-94C4DFEE7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0480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85373F2-C884-4C56-9DAB-A331FDCEA01D}"/>
                </a:ext>
              </a:extLst>
            </p:cNvPr>
            <p:cNvCxnSpPr>
              <a:cxnSpLocks/>
            </p:cNvCxnSpPr>
            <p:nvPr/>
          </p:nvCxnSpPr>
          <p:spPr>
            <a:xfrm>
              <a:off x="3770268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EC56982-0D0D-4E55-ACA5-2978E77F5F29}"/>
                </a:ext>
              </a:extLst>
            </p:cNvPr>
            <p:cNvCxnSpPr>
              <a:cxnSpLocks/>
            </p:cNvCxnSpPr>
            <p:nvPr/>
          </p:nvCxnSpPr>
          <p:spPr>
            <a:xfrm>
              <a:off x="3700055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AFC05E1-7573-452B-9166-C2D39C17CCE7}"/>
                </a:ext>
              </a:extLst>
            </p:cNvPr>
            <p:cNvCxnSpPr>
              <a:cxnSpLocks/>
            </p:cNvCxnSpPr>
            <p:nvPr/>
          </p:nvCxnSpPr>
          <p:spPr>
            <a:xfrm>
              <a:off x="3629842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0612587-575A-4AC1-8F9C-CF65BAA8F824}"/>
                </a:ext>
              </a:extLst>
            </p:cNvPr>
            <p:cNvCxnSpPr>
              <a:cxnSpLocks/>
            </p:cNvCxnSpPr>
            <p:nvPr/>
          </p:nvCxnSpPr>
          <p:spPr>
            <a:xfrm>
              <a:off x="3559629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878FEFC-4457-4CE6-B4D1-C04826ECFDDC}"/>
                </a:ext>
              </a:extLst>
            </p:cNvPr>
            <p:cNvCxnSpPr>
              <a:cxnSpLocks/>
            </p:cNvCxnSpPr>
            <p:nvPr/>
          </p:nvCxnSpPr>
          <p:spPr>
            <a:xfrm>
              <a:off x="3489416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5317700-2F5D-4588-A2AD-657DCBEC2101}"/>
                </a:ext>
              </a:extLst>
            </p:cNvPr>
            <p:cNvCxnSpPr>
              <a:cxnSpLocks/>
            </p:cNvCxnSpPr>
            <p:nvPr/>
          </p:nvCxnSpPr>
          <p:spPr>
            <a:xfrm>
              <a:off x="3419203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FC4D5F0-6366-4CCB-AE10-CB7DF64B8ECA}"/>
                </a:ext>
              </a:extLst>
            </p:cNvPr>
            <p:cNvCxnSpPr>
              <a:cxnSpLocks/>
            </p:cNvCxnSpPr>
            <p:nvPr/>
          </p:nvCxnSpPr>
          <p:spPr>
            <a:xfrm>
              <a:off x="3348990" y="-36177"/>
              <a:ext cx="1391920" cy="1076417"/>
            </a:xfrm>
            <a:prstGeom prst="line">
              <a:avLst/>
            </a:prstGeom>
            <a:ln w="190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E75A340-F8E2-43E8-B061-C3DC799DAF22}"/>
              </a:ext>
            </a:extLst>
          </p:cNvPr>
          <p:cNvSpPr txBox="1"/>
          <p:nvPr/>
        </p:nvSpPr>
        <p:spPr>
          <a:xfrm>
            <a:off x="985819" y="4900536"/>
            <a:ext cx="562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KKBox’s</a:t>
            </a:r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Music Recommendation Challenge Data in Kaggle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0CACEA-B778-4341-90E4-C80749CF83DA}"/>
              </a:ext>
            </a:extLst>
          </p:cNvPr>
          <p:cNvSpPr txBox="1"/>
          <p:nvPr/>
        </p:nvSpPr>
        <p:spPr>
          <a:xfrm>
            <a:off x="10484481" y="6550223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김하준</a:t>
            </a:r>
            <a:r>
              <a:rPr lang="ko-KR" altLang="en-US" sz="14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송혜린</a:t>
            </a:r>
            <a:r>
              <a:rPr lang="ko-KR" altLang="en-US" sz="1400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오승환</a:t>
            </a:r>
          </a:p>
        </p:txBody>
      </p:sp>
    </p:spTree>
    <p:extLst>
      <p:ext uri="{BB962C8B-B14F-4D97-AF65-F5344CB8AC3E}">
        <p14:creationId xmlns:p14="http://schemas.microsoft.com/office/powerpoint/2010/main" val="186073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865F88-178B-46E8-A66C-D389596DF621}"/>
              </a:ext>
            </a:extLst>
          </p:cNvPr>
          <p:cNvGrpSpPr/>
          <p:nvPr/>
        </p:nvGrpSpPr>
        <p:grpSpPr>
          <a:xfrm>
            <a:off x="4495275" y="684871"/>
            <a:ext cx="3201450" cy="5418721"/>
            <a:chOff x="4408262" y="684871"/>
            <a:chExt cx="3201450" cy="54187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A285BEC-68D0-4831-8A13-C025B065E0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42" b="14731"/>
            <a:stretch/>
          </p:blipFill>
          <p:spPr>
            <a:xfrm>
              <a:off x="4742373" y="1891856"/>
              <a:ext cx="2503807" cy="4211736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C188976-5B9A-4092-9DCE-BA86B68F2D1E}"/>
                </a:ext>
              </a:extLst>
            </p:cNvPr>
            <p:cNvCxnSpPr>
              <a:cxnSpLocks/>
            </p:cNvCxnSpPr>
            <p:nvPr/>
          </p:nvCxnSpPr>
          <p:spPr>
            <a:xfrm>
              <a:off x="5063418" y="1033752"/>
              <a:ext cx="0" cy="1284096"/>
            </a:xfrm>
            <a:prstGeom prst="line">
              <a:avLst/>
            </a:prstGeom>
            <a:ln w="12700">
              <a:solidFill>
                <a:srgbClr val="C42D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80C95B1-9C92-448D-BDE0-2A3A83B51526}"/>
                </a:ext>
              </a:extLst>
            </p:cNvPr>
            <p:cNvCxnSpPr>
              <a:cxnSpLocks/>
            </p:cNvCxnSpPr>
            <p:nvPr/>
          </p:nvCxnSpPr>
          <p:spPr>
            <a:xfrm>
              <a:off x="5618940" y="1405211"/>
              <a:ext cx="0" cy="912637"/>
            </a:xfrm>
            <a:prstGeom prst="line">
              <a:avLst/>
            </a:prstGeom>
            <a:ln w="12700">
              <a:solidFill>
                <a:srgbClr val="C42D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B1B433-3335-4850-96A2-432D81B2000F}"/>
                </a:ext>
              </a:extLst>
            </p:cNvPr>
            <p:cNvCxnSpPr>
              <a:cxnSpLocks/>
            </p:cNvCxnSpPr>
            <p:nvPr/>
          </p:nvCxnSpPr>
          <p:spPr>
            <a:xfrm>
              <a:off x="6125301" y="1657007"/>
              <a:ext cx="0" cy="660841"/>
            </a:xfrm>
            <a:prstGeom prst="line">
              <a:avLst/>
            </a:prstGeom>
            <a:ln w="12700">
              <a:solidFill>
                <a:srgbClr val="C42D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9A8C74A-60D5-4477-A5B7-F7EE6A0A0827}"/>
                </a:ext>
              </a:extLst>
            </p:cNvPr>
            <p:cNvCxnSpPr>
              <a:cxnSpLocks/>
            </p:cNvCxnSpPr>
            <p:nvPr/>
          </p:nvCxnSpPr>
          <p:spPr>
            <a:xfrm>
              <a:off x="6828307" y="2063976"/>
              <a:ext cx="0" cy="253872"/>
            </a:xfrm>
            <a:prstGeom prst="line">
              <a:avLst/>
            </a:prstGeom>
            <a:ln w="12700">
              <a:solidFill>
                <a:srgbClr val="C42D3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3F90282-93F5-40A5-BEF8-D6DF712535A7}"/>
                </a:ext>
              </a:extLst>
            </p:cNvPr>
            <p:cNvSpPr txBox="1"/>
            <p:nvPr/>
          </p:nvSpPr>
          <p:spPr>
            <a:xfrm>
              <a:off x="4408262" y="684871"/>
              <a:ext cx="15658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Discover </a:t>
              </a:r>
              <a:r>
                <a:rPr lang="en-US" altLang="ko-KR" sz="1400" dirty="0">
                  <a:solidFill>
                    <a:srgbClr val="C42D3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</a:t>
              </a:r>
              <a:endParaRPr lang="ko-KR" altLang="en-US" sz="14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00CA13-2262-40E5-96C3-6A5FDCCE712D}"/>
                </a:ext>
              </a:extLst>
            </p:cNvPr>
            <p:cNvSpPr txBox="1"/>
            <p:nvPr/>
          </p:nvSpPr>
          <p:spPr>
            <a:xfrm>
              <a:off x="5096194" y="1045041"/>
              <a:ext cx="13886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Discover </a:t>
              </a:r>
              <a:r>
                <a:rPr lang="en-US" altLang="ko-KR" sz="1400" dirty="0">
                  <a:solidFill>
                    <a:srgbClr val="C42D3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Chart</a:t>
              </a:r>
              <a:endParaRPr lang="ko-KR" altLang="en-US" sz="14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423A9F-98B9-4D5F-AED4-12EA8CA2E11A}"/>
                </a:ext>
              </a:extLst>
            </p:cNvPr>
            <p:cNvSpPr txBox="1"/>
            <p:nvPr/>
          </p:nvSpPr>
          <p:spPr>
            <a:xfrm>
              <a:off x="5646963" y="1405211"/>
              <a:ext cx="1302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Discover </a:t>
              </a:r>
              <a:r>
                <a:rPr lang="en-US" altLang="ko-KR" sz="1400" dirty="0">
                  <a:solidFill>
                    <a:srgbClr val="C42D3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New</a:t>
              </a:r>
              <a:endParaRPr lang="ko-KR" altLang="en-US" sz="14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1A677E-35A6-4DEF-851A-96A23BA9F224}"/>
                </a:ext>
              </a:extLst>
            </p:cNvPr>
            <p:cNvSpPr txBox="1"/>
            <p:nvPr/>
          </p:nvSpPr>
          <p:spPr>
            <a:xfrm>
              <a:off x="6176756" y="1765380"/>
              <a:ext cx="1432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Discover </a:t>
              </a:r>
              <a:r>
                <a:rPr lang="en-US" altLang="ko-KR" sz="1400" dirty="0">
                  <a:solidFill>
                    <a:srgbClr val="C42D3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Genre</a:t>
              </a:r>
              <a:endParaRPr lang="ko-KR" altLang="en-US" sz="14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99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B8869A-BD57-40EC-8B4C-F3538654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182" y="1527675"/>
            <a:ext cx="5457636" cy="3326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D291A-0BD3-469A-B962-319764ECFA9C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899F-D22C-4878-8BFE-1A3FB64757A6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636849-3F91-44D0-AA4F-55BE3FF02EE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09B6ED-4724-4F2F-AD83-195189205262}"/>
              </a:ext>
            </a:extLst>
          </p:cNvPr>
          <p:cNvSpPr txBox="1"/>
          <p:nvPr/>
        </p:nvSpPr>
        <p:spPr>
          <a:xfrm>
            <a:off x="6096000" y="4853403"/>
            <a:ext cx="68986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C476D-74BC-455F-8EEA-E9E182C17590}"/>
              </a:ext>
            </a:extLst>
          </p:cNvPr>
          <p:cNvSpPr txBox="1"/>
          <p:nvPr/>
        </p:nvSpPr>
        <p:spPr>
          <a:xfrm>
            <a:off x="3077193" y="732568"/>
            <a:ext cx="62289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Source_screen_name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따라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어떻게 달라질까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9221-1C9F-4DBD-9CFC-C27832182DB9}"/>
              </a:ext>
            </a:extLst>
          </p:cNvPr>
          <p:cNvSpPr txBox="1"/>
          <p:nvPr/>
        </p:nvSpPr>
        <p:spPr>
          <a:xfrm>
            <a:off x="1668828" y="4971343"/>
            <a:ext cx="885434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Payment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개별적으로 구매한 노래로 추정됨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따라서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해당 노래에 대한 높은 재청취율은 상식적이라 생각할 수 있음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하지만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Payment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데이터는 </a:t>
            </a:r>
            <a:r>
              <a:rPr lang="en-US" altLang="ko-KR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12</a:t>
            </a:r>
            <a:r>
              <a:rPr lang="ko-KR" altLang="en-US" sz="14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개밖에</a:t>
            </a:r>
            <a:r>
              <a:rPr lang="ko-KR" altLang="en-US" sz="14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없으므로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평균 재청취율이 큰 의미를 갖기 힘들다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따라서 실제로는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 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평균 재청취율이 가장 높다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고 볼 수 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대체로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 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playlist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관련된 곳이 재청취율이 높았다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유저들이 좋아하는 노래를 따로 저장해두고 다시 듣는 습관이 있다는 것을 생각했을 때 납득할 수 있는 결과라 볼 수 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F7CD2589-06E7-4D46-BEE7-559DFDE5C00D}"/>
              </a:ext>
            </a:extLst>
          </p:cNvPr>
          <p:cNvSpPr/>
          <p:nvPr/>
        </p:nvSpPr>
        <p:spPr>
          <a:xfrm>
            <a:off x="8669563" y="1982404"/>
            <a:ext cx="1746977" cy="473206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Payment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재청취율이 가장 높음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B3D0C68A-81DD-4824-A470-DA87662B87EE}"/>
              </a:ext>
            </a:extLst>
          </p:cNvPr>
          <p:cNvSpPr/>
          <p:nvPr/>
        </p:nvSpPr>
        <p:spPr>
          <a:xfrm flipV="1">
            <a:off x="8555263" y="3504273"/>
            <a:ext cx="1807937" cy="526297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699C5-46E4-4A50-9521-D4EE1385282E}"/>
              </a:ext>
            </a:extLst>
          </p:cNvPr>
          <p:cNvSpPr txBox="1"/>
          <p:nvPr/>
        </p:nvSpPr>
        <p:spPr>
          <a:xfrm>
            <a:off x="8598368" y="3504275"/>
            <a:ext cx="1715534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playlist more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청취 유저수가 가장 많음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45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7D218BA-D78E-488B-87AC-82581DBF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70" y="1576555"/>
            <a:ext cx="5457636" cy="33264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D291A-0BD3-469A-B962-319764ECFA9C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899F-D22C-4878-8BFE-1A3FB64757A6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636849-3F91-44D0-AA4F-55BE3FF02EE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0C476D-74BC-455F-8EEA-E9E182C17590}"/>
              </a:ext>
            </a:extLst>
          </p:cNvPr>
          <p:cNvSpPr txBox="1"/>
          <p:nvPr/>
        </p:nvSpPr>
        <p:spPr>
          <a:xfrm>
            <a:off x="3441876" y="732568"/>
            <a:ext cx="53082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Source_type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따라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어떻게 달라질까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9221-1C9F-4DBD-9CFC-C27832182DB9}"/>
              </a:ext>
            </a:extLst>
          </p:cNvPr>
          <p:cNvSpPr txBox="1"/>
          <p:nvPr/>
        </p:nvSpPr>
        <p:spPr>
          <a:xfrm>
            <a:off x="1391627" y="5133903"/>
            <a:ext cx="9408747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Local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Local playlist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재청취율은 비슷했다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하지만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청취한 유저는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Local 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훨씬 많았다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즉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Local  playlist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Local 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사람들이 훨씬 더 많이 이용한다고 추측할 수 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8" name="설명선: 굽은 선 17">
            <a:extLst>
              <a:ext uri="{FF2B5EF4-FFF2-40B4-BE49-F238E27FC236}">
                <a16:creationId xmlns:a16="http://schemas.microsoft.com/office/drawing/2014/main" id="{B3D0C68A-81DD-4824-A470-DA87662B87EE}"/>
              </a:ext>
            </a:extLst>
          </p:cNvPr>
          <p:cNvSpPr/>
          <p:nvPr/>
        </p:nvSpPr>
        <p:spPr>
          <a:xfrm flipV="1">
            <a:off x="8669563" y="3740492"/>
            <a:ext cx="2231701" cy="526297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6699C5-46E4-4A50-9521-D4EE1385282E}"/>
              </a:ext>
            </a:extLst>
          </p:cNvPr>
          <p:cNvSpPr txBox="1"/>
          <p:nvPr/>
        </p:nvSpPr>
        <p:spPr>
          <a:xfrm>
            <a:off x="8697428" y="3740495"/>
            <a:ext cx="2231701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playlist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library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평균 재청취율이 가장 높음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22" name="설명선: 굽은 선 21">
            <a:extLst>
              <a:ext uri="{FF2B5EF4-FFF2-40B4-BE49-F238E27FC236}">
                <a16:creationId xmlns:a16="http://schemas.microsoft.com/office/drawing/2014/main" id="{4402C653-2EDE-4C3B-BF9F-80CD23E04C00}"/>
              </a:ext>
            </a:extLst>
          </p:cNvPr>
          <p:cNvSpPr/>
          <p:nvPr/>
        </p:nvSpPr>
        <p:spPr>
          <a:xfrm flipV="1">
            <a:off x="8672179" y="4376652"/>
            <a:ext cx="1736741" cy="52629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4893"/>
              <a:gd name="adj6" fmla="val -6729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0D041-8966-4A00-8689-AB71A761EC53}"/>
              </a:ext>
            </a:extLst>
          </p:cNvPr>
          <p:cNvSpPr txBox="1"/>
          <p:nvPr/>
        </p:nvSpPr>
        <p:spPr>
          <a:xfrm>
            <a:off x="8684803" y="4376657"/>
            <a:ext cx="1806905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Local library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청취한 유저들이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많음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439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A6F7FAF-14E5-4967-94E5-768C07D08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02383"/>
              </p:ext>
            </p:extLst>
          </p:nvPr>
        </p:nvGraphicFramePr>
        <p:xfrm>
          <a:off x="547737" y="862067"/>
          <a:ext cx="10828186" cy="4747003"/>
        </p:xfrm>
        <a:graphic>
          <a:graphicData uri="http://schemas.openxmlformats.org/drawingml/2006/table">
            <a:tbl>
              <a:tblPr/>
              <a:tblGrid>
                <a:gridCol w="1378319">
                  <a:extLst>
                    <a:ext uri="{9D8B030D-6E8A-4147-A177-3AD203B41FA5}">
                      <a16:colId xmlns:a16="http://schemas.microsoft.com/office/drawing/2014/main" val="3038728475"/>
                    </a:ext>
                  </a:extLst>
                </a:gridCol>
                <a:gridCol w="2037535">
                  <a:extLst>
                    <a:ext uri="{9D8B030D-6E8A-4147-A177-3AD203B41FA5}">
                      <a16:colId xmlns:a16="http://schemas.microsoft.com/office/drawing/2014/main" val="1294519729"/>
                    </a:ext>
                  </a:extLst>
                </a:gridCol>
                <a:gridCol w="797358">
                  <a:extLst>
                    <a:ext uri="{9D8B030D-6E8A-4147-A177-3AD203B41FA5}">
                      <a16:colId xmlns:a16="http://schemas.microsoft.com/office/drawing/2014/main" val="568541928"/>
                    </a:ext>
                  </a:extLst>
                </a:gridCol>
                <a:gridCol w="1943086">
                  <a:extLst>
                    <a:ext uri="{9D8B030D-6E8A-4147-A177-3AD203B41FA5}">
                      <a16:colId xmlns:a16="http://schemas.microsoft.com/office/drawing/2014/main" val="1583892285"/>
                    </a:ext>
                  </a:extLst>
                </a:gridCol>
                <a:gridCol w="1373179">
                  <a:extLst>
                    <a:ext uri="{9D8B030D-6E8A-4147-A177-3AD203B41FA5}">
                      <a16:colId xmlns:a16="http://schemas.microsoft.com/office/drawing/2014/main" val="2626461711"/>
                    </a:ext>
                  </a:extLst>
                </a:gridCol>
                <a:gridCol w="1368125">
                  <a:extLst>
                    <a:ext uri="{9D8B030D-6E8A-4147-A177-3AD203B41FA5}">
                      <a16:colId xmlns:a16="http://schemas.microsoft.com/office/drawing/2014/main" val="151969509"/>
                    </a:ext>
                  </a:extLst>
                </a:gridCol>
                <a:gridCol w="1930584">
                  <a:extLst>
                    <a:ext uri="{9D8B030D-6E8A-4147-A177-3AD203B41FA5}">
                      <a16:colId xmlns:a16="http://schemas.microsoft.com/office/drawing/2014/main" val="55616961"/>
                    </a:ext>
                  </a:extLst>
                </a:gridCol>
              </a:tblGrid>
              <a:tr h="4650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File_name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(Rows / Cols)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Variable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Format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Unique rows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/ Total)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Examples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29543"/>
                  </a:ext>
                </a:extLst>
              </a:tr>
              <a:tr h="790864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Songs</a:t>
                      </a:r>
                      <a:b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(2,296,320 / 7)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song_id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곡 </a:t>
                      </a:r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id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2,296,320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“CXoTN1eb7AI+DntdU1vbcwGRV4SCIDxZu+YD8JP8r4E=“…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215632"/>
                  </a:ext>
                </a:extLst>
              </a:tr>
              <a:tr h="790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songs_length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곡의 길이</a:t>
                      </a:r>
                      <a:b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밀리초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 단위*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146,534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247640, 197328,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397494"/>
                  </a:ext>
                </a:extLst>
              </a:tr>
              <a:tr h="381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genre_ids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곡의 장르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1,045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94,116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(4%)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465”, “352|1995”, “2157”, “465”, “359”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82865"/>
                  </a:ext>
                </a:extLst>
              </a:tr>
              <a:tr h="595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artist_name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가수명</a:t>
                      </a:r>
                      <a:endParaRPr lang="ko-KR" alt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222,363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“張信哲 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Jeff Chang)”, “BLACKPINK”, “SUPER JUNIOR” 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587389"/>
                  </a:ext>
                </a:extLst>
              </a:tr>
              <a:tr h="5958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composer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작곡가명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329,823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1,071,354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(46%)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“董貞”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 “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Maggie Rogers| Nicholas Das”, “JJ Lin”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77957"/>
                  </a:ext>
                </a:extLst>
              </a:tr>
              <a:tr h="381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lyricist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작사가명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110,925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1,945,268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(84%)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“何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&lt;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U+555F&gt;</a:t>
                      </a:r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弘”</a:t>
                      </a:r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, “”, “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Wu Qing Feng”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96781"/>
                  </a:ext>
                </a:extLst>
              </a:tr>
              <a:tr h="3033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language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num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언어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3, 31, 31, 3, -1, 52,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4891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8FD29A0-61EB-4769-83C7-C7D42B73BA6D}"/>
              </a:ext>
            </a:extLst>
          </p:cNvPr>
          <p:cNvGrpSpPr/>
          <p:nvPr/>
        </p:nvGrpSpPr>
        <p:grpSpPr>
          <a:xfrm>
            <a:off x="263183" y="178632"/>
            <a:ext cx="1673370" cy="400110"/>
            <a:chOff x="263183" y="143463"/>
            <a:chExt cx="1673370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FFC1B-0EA7-4C66-A242-413A91687E38}"/>
                </a:ext>
              </a:extLst>
            </p:cNvPr>
            <p:cNvSpPr txBox="1"/>
            <p:nvPr/>
          </p:nvSpPr>
          <p:spPr>
            <a:xfrm>
              <a:off x="296360" y="143463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Songs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D94F9E-73F7-4586-BA14-C70E99C8EE03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230303-B968-49FA-9316-B83D21818D06}"/>
              </a:ext>
            </a:extLst>
          </p:cNvPr>
          <p:cNvSpPr txBox="1"/>
          <p:nvPr/>
        </p:nvSpPr>
        <p:spPr>
          <a:xfrm>
            <a:off x="1524877" y="5714912"/>
            <a:ext cx="9142246" cy="916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장르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en-US" altLang="ko-KR" sz="14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genre_ids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ko-KR" altLang="en-US" sz="14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(4%)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“Not Value”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 변환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작곡가의 </a:t>
            </a:r>
            <a:r>
              <a:rPr lang="ko-KR" altLang="en-US" sz="14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(46%)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작사가의 </a:t>
            </a:r>
            <a:r>
              <a:rPr lang="ko-KR" altLang="en-US" sz="14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(84%)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지나치게 많음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유저들이 노래를 </a:t>
            </a:r>
            <a:r>
              <a:rPr lang="ko-KR" altLang="en-US" sz="14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재청취할</a:t>
            </a:r>
            <a:r>
              <a:rPr lang="ko-KR" altLang="en-US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때 작곡가와 작사가의 영향은 적을 것이라 생각하여 해당 변수들은 모델에 포함시키지 않기로 함</a:t>
            </a:r>
            <a:r>
              <a:rPr lang="en-US" altLang="ko-KR" sz="14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548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8FD29A0-61EB-4769-83C7-C7D42B73BA6D}"/>
              </a:ext>
            </a:extLst>
          </p:cNvPr>
          <p:cNvGrpSpPr/>
          <p:nvPr/>
        </p:nvGrpSpPr>
        <p:grpSpPr>
          <a:xfrm>
            <a:off x="263183" y="178632"/>
            <a:ext cx="1673370" cy="400110"/>
            <a:chOff x="263183" y="143463"/>
            <a:chExt cx="1673370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FFC1B-0EA7-4C66-A242-413A91687E38}"/>
                </a:ext>
              </a:extLst>
            </p:cNvPr>
            <p:cNvSpPr txBox="1"/>
            <p:nvPr/>
          </p:nvSpPr>
          <p:spPr>
            <a:xfrm>
              <a:off x="296360" y="143463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Songs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D94F9E-73F7-4586-BA14-C70E99C8EE03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C5F3B90-1195-4E01-97E6-2DEB633A40C9}"/>
              </a:ext>
            </a:extLst>
          </p:cNvPr>
          <p:cNvSpPr txBox="1"/>
          <p:nvPr/>
        </p:nvSpPr>
        <p:spPr>
          <a:xfrm>
            <a:off x="4303407" y="5154223"/>
            <a:ext cx="358518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대부분의 노래들의 길이는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~ 5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노래 길이의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평균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3E743C-4128-42FA-9750-886FB44D5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83" y="1559860"/>
            <a:ext cx="6295635" cy="3419393"/>
          </a:xfrm>
          <a:prstGeom prst="rect">
            <a:avLst/>
          </a:prstGeom>
        </p:spPr>
      </p:pic>
      <p:sp>
        <p:nvSpPr>
          <p:cNvPr id="12" name="설명선: 굽은 선 11">
            <a:extLst>
              <a:ext uri="{FF2B5EF4-FFF2-40B4-BE49-F238E27FC236}">
                <a16:creationId xmlns:a16="http://schemas.microsoft.com/office/drawing/2014/main" id="{C9EFE3C6-BA47-4590-8273-DCC8CB8F7194}"/>
              </a:ext>
            </a:extLst>
          </p:cNvPr>
          <p:cNvSpPr/>
          <p:nvPr/>
        </p:nvSpPr>
        <p:spPr>
          <a:xfrm>
            <a:off x="10000523" y="3689284"/>
            <a:ext cx="1746977" cy="473206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긴 곡은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(Inner</a:t>
            </a:r>
            <a:r>
              <a:rPr lang="ko-KR" altLang="en-US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peace</a:t>
            </a:r>
            <a:r>
              <a:rPr lang="ko-KR" altLang="en-US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sleep</a:t>
            </a:r>
            <a:r>
              <a:rPr lang="ko-KR" altLang="en-US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en-US" altLang="ko-KR" sz="1200" spc="-4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music)</a:t>
            </a:r>
            <a:endParaRPr lang="ko-KR" altLang="en-US" sz="1200" spc="-4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ECECE667-0747-49A1-BCEE-E4384DE67D71}"/>
              </a:ext>
            </a:extLst>
          </p:cNvPr>
          <p:cNvSpPr/>
          <p:nvPr/>
        </p:nvSpPr>
        <p:spPr>
          <a:xfrm flipH="1">
            <a:off x="1412240" y="3780724"/>
            <a:ext cx="1913163" cy="47320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447"/>
              <a:gd name="adj6" fmla="val -4985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짧은 노래는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0.18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효과음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1D9360-E6C8-43CF-AADC-0A58E653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237" y="1368334"/>
            <a:ext cx="4219209" cy="6557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2B11D9-D0B8-448A-8559-9FA6FE3DAC4C}"/>
              </a:ext>
            </a:extLst>
          </p:cNvPr>
          <p:cNvSpPr txBox="1"/>
          <p:nvPr/>
        </p:nvSpPr>
        <p:spPr>
          <a:xfrm>
            <a:off x="12709236" y="2290619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노래 길이의 평균은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4.1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노래 길이의 중앙값은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3.7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FF9BB-8041-494A-909B-9C65C8069FBB}"/>
              </a:ext>
            </a:extLst>
          </p:cNvPr>
          <p:cNvSpPr txBox="1"/>
          <p:nvPr/>
        </p:nvSpPr>
        <p:spPr>
          <a:xfrm>
            <a:off x="5328512" y="1413288"/>
            <a:ext cx="2992527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곡의 길이에 따른 분포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84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8FD29A0-61EB-4769-83C7-C7D42B73BA6D}"/>
              </a:ext>
            </a:extLst>
          </p:cNvPr>
          <p:cNvGrpSpPr/>
          <p:nvPr/>
        </p:nvGrpSpPr>
        <p:grpSpPr>
          <a:xfrm>
            <a:off x="263183" y="178632"/>
            <a:ext cx="1673370" cy="400110"/>
            <a:chOff x="263183" y="143463"/>
            <a:chExt cx="1673370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FFC1B-0EA7-4C66-A242-413A91687E38}"/>
                </a:ext>
              </a:extLst>
            </p:cNvPr>
            <p:cNvSpPr txBox="1"/>
            <p:nvPr/>
          </p:nvSpPr>
          <p:spPr>
            <a:xfrm>
              <a:off x="296360" y="143463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Songs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D94F9E-73F7-4586-BA14-C70E99C8EE03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879597-AF1C-46F7-8067-068A264ADADE}"/>
              </a:ext>
            </a:extLst>
          </p:cNvPr>
          <p:cNvSpPr txBox="1"/>
          <p:nvPr/>
        </p:nvSpPr>
        <p:spPr>
          <a:xfrm>
            <a:off x="2863129" y="5709920"/>
            <a:ext cx="6362152" cy="91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가수 이름으로 확인 결과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대만어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52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한국어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였음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Language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-1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 것들은 대부분 작사가도 없고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classic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이나 피아노곡들이 많았음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가사가 있는 것도 있었지만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MR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아닐까 추측했음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0CA3FB0-99DF-4922-AC36-C05051901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42" y="178633"/>
            <a:ext cx="2698545" cy="19549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8D06D1-A4E5-45C0-B2BB-1ABE55F68FDD}"/>
              </a:ext>
            </a:extLst>
          </p:cNvPr>
          <p:cNvSpPr txBox="1"/>
          <p:nvPr/>
        </p:nvSpPr>
        <p:spPr>
          <a:xfrm>
            <a:off x="12871048" y="2442258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번 언어로 된 곡들 아티스트들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26F5432-A97A-4166-8021-CB322FB44DAB}"/>
              </a:ext>
            </a:extLst>
          </p:cNvPr>
          <p:cNvGrpSpPr/>
          <p:nvPr/>
        </p:nvGrpSpPr>
        <p:grpSpPr>
          <a:xfrm>
            <a:off x="2260600" y="607906"/>
            <a:ext cx="7670800" cy="5113867"/>
            <a:chOff x="1899920" y="1024466"/>
            <a:chExt cx="7670800" cy="5113867"/>
          </a:xfrm>
        </p:grpSpPr>
        <p:graphicFrame>
          <p:nvGraphicFramePr>
            <p:cNvPr id="13" name="차트 12">
              <a:extLst>
                <a:ext uri="{FF2B5EF4-FFF2-40B4-BE49-F238E27FC236}">
                  <a16:creationId xmlns:a16="http://schemas.microsoft.com/office/drawing/2014/main" id="{F553AD59-A783-4A68-8798-57D61CA0642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7057170"/>
                </p:ext>
              </p:extLst>
            </p:nvPr>
          </p:nvGraphicFramePr>
          <p:xfrm>
            <a:off x="1899920" y="1024466"/>
            <a:ext cx="7670800" cy="51138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F17E4-F1B4-42EC-A6A6-B0F319600758}"/>
                </a:ext>
              </a:extLst>
            </p:cNvPr>
            <p:cNvSpPr txBox="1"/>
            <p:nvPr/>
          </p:nvSpPr>
          <p:spPr>
            <a:xfrm>
              <a:off x="5021791" y="1109165"/>
              <a:ext cx="1723549" cy="47320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언어별 곡의 개수</a:t>
              </a:r>
              <a:endPara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778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A6F7FAF-14E5-4967-94E5-768C07D08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12586"/>
              </p:ext>
            </p:extLst>
          </p:nvPr>
        </p:nvGraphicFramePr>
        <p:xfrm>
          <a:off x="547737" y="862068"/>
          <a:ext cx="10828186" cy="4516339"/>
        </p:xfrm>
        <a:graphic>
          <a:graphicData uri="http://schemas.openxmlformats.org/drawingml/2006/table">
            <a:tbl>
              <a:tblPr/>
              <a:tblGrid>
                <a:gridCol w="1378319">
                  <a:extLst>
                    <a:ext uri="{9D8B030D-6E8A-4147-A177-3AD203B41FA5}">
                      <a16:colId xmlns:a16="http://schemas.microsoft.com/office/drawing/2014/main" val="3038728475"/>
                    </a:ext>
                  </a:extLst>
                </a:gridCol>
                <a:gridCol w="2037535">
                  <a:extLst>
                    <a:ext uri="{9D8B030D-6E8A-4147-A177-3AD203B41FA5}">
                      <a16:colId xmlns:a16="http://schemas.microsoft.com/office/drawing/2014/main" val="1294519729"/>
                    </a:ext>
                  </a:extLst>
                </a:gridCol>
                <a:gridCol w="797358">
                  <a:extLst>
                    <a:ext uri="{9D8B030D-6E8A-4147-A177-3AD203B41FA5}">
                      <a16:colId xmlns:a16="http://schemas.microsoft.com/office/drawing/2014/main" val="568541928"/>
                    </a:ext>
                  </a:extLst>
                </a:gridCol>
                <a:gridCol w="1943086">
                  <a:extLst>
                    <a:ext uri="{9D8B030D-6E8A-4147-A177-3AD203B41FA5}">
                      <a16:colId xmlns:a16="http://schemas.microsoft.com/office/drawing/2014/main" val="1583892285"/>
                    </a:ext>
                  </a:extLst>
                </a:gridCol>
                <a:gridCol w="1373179">
                  <a:extLst>
                    <a:ext uri="{9D8B030D-6E8A-4147-A177-3AD203B41FA5}">
                      <a16:colId xmlns:a16="http://schemas.microsoft.com/office/drawing/2014/main" val="2626461711"/>
                    </a:ext>
                  </a:extLst>
                </a:gridCol>
                <a:gridCol w="1368125">
                  <a:extLst>
                    <a:ext uri="{9D8B030D-6E8A-4147-A177-3AD203B41FA5}">
                      <a16:colId xmlns:a16="http://schemas.microsoft.com/office/drawing/2014/main" val="151969509"/>
                    </a:ext>
                  </a:extLst>
                </a:gridCol>
                <a:gridCol w="1930584">
                  <a:extLst>
                    <a:ext uri="{9D8B030D-6E8A-4147-A177-3AD203B41FA5}">
                      <a16:colId xmlns:a16="http://schemas.microsoft.com/office/drawing/2014/main" val="55616961"/>
                    </a:ext>
                  </a:extLst>
                </a:gridCol>
              </a:tblGrid>
              <a:tr h="4512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File_name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(Rows / Cols)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Variable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Format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Unique rows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/ Total)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Examples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29543"/>
                  </a:ext>
                </a:extLst>
              </a:tr>
              <a:tr h="780263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Members</a:t>
                      </a:r>
                      <a:b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(34,403 / 7)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msno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사용자 </a:t>
                      </a:r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ID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34,403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</a:t>
                      </a:r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mxGXmmQza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</a:t>
                      </a:r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nMXJ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/Z9140yG06nxd+Nx4iz2oB/zV6quE=“,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215632"/>
                  </a:ext>
                </a:extLst>
              </a:tr>
              <a:tr h="780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city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도시 코드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21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19,445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(56.52%)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1, 13, 5, 1, 1, 1,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397494"/>
                  </a:ext>
                </a:extLst>
              </a:tr>
              <a:tr h="406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bd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나이</a:t>
                      </a:r>
                      <a:endParaRPr lang="en-US" altLang="ko-KR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95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19,969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(58.04%)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0, 0, 0, 33, 20, 0,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82865"/>
                  </a:ext>
                </a:extLst>
              </a:tr>
              <a:tr h="5878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gender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성별</a:t>
                      </a:r>
                      <a:endParaRPr lang="en-US" altLang="ko-KR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19,902</a:t>
                      </a:r>
                      <a:b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altLang="ko-KR" sz="1400" b="0" kern="120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(57.85%)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“”, “”, “male”, “”, “”,”female”,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587389"/>
                  </a:ext>
                </a:extLst>
              </a:tr>
              <a:tr h="5878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registered_via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등록 방법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6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7, 7, 4, 9, 4, 9, 4,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77957"/>
                  </a:ext>
                </a:extLst>
              </a:tr>
              <a:tr h="406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registration_init_time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등록 시작일</a:t>
                      </a:r>
                      <a:b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</a:t>
                      </a:r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YYYYMMDD)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3,862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20110820, 20150628,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96781"/>
                  </a:ext>
                </a:extLst>
              </a:tr>
              <a:tr h="4065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expiration_date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만료일</a:t>
                      </a:r>
                      <a:b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</a:t>
                      </a:r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YYYYMMDD)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1,484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12177" marR="12177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20170920, 20201017, …</a:t>
                      </a:r>
                    </a:p>
                  </a:txBody>
                  <a:tcPr marL="72000" marR="72000" marT="8118" marB="8118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74891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314C8ED5-6D43-40E3-AEE0-8A3AF5A52626}"/>
              </a:ext>
            </a:extLst>
          </p:cNvPr>
          <p:cNvGrpSpPr/>
          <p:nvPr/>
        </p:nvGrpSpPr>
        <p:grpSpPr>
          <a:xfrm>
            <a:off x="263183" y="178632"/>
            <a:ext cx="2057385" cy="400110"/>
            <a:chOff x="263183" y="143463"/>
            <a:chExt cx="2057385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103BDC-CF81-4ADE-830E-B7832F393CA6}"/>
                </a:ext>
              </a:extLst>
            </p:cNvPr>
            <p:cNvSpPr txBox="1"/>
            <p:nvPr/>
          </p:nvSpPr>
          <p:spPr>
            <a:xfrm>
              <a:off x="296360" y="143463"/>
              <a:ext cx="2024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Members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73042C5-FDD0-436A-93A9-5E8CD032C2B4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2D524C-51C8-4663-9A93-6E97CE906B57}"/>
              </a:ext>
            </a:extLst>
          </p:cNvPr>
          <p:cNvSpPr txBox="1"/>
          <p:nvPr/>
        </p:nvSpPr>
        <p:spPr>
          <a:xfrm>
            <a:off x="2585263" y="5529662"/>
            <a:ext cx="702147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(city)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와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(gender),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(bd) 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변수는 모두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50%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lang="ko-KR" altLang="en-US" sz="16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있음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경우 </a:t>
            </a:r>
            <a:r>
              <a:rPr lang="en-US" altLang="ko-KR" sz="1600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0</a:t>
            </a:r>
            <a:r>
              <a:rPr lang="ko-KR" altLang="en-US" sz="1600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세 이하</a:t>
            </a:r>
            <a:r>
              <a:rPr lang="en-US" altLang="ko-KR" sz="1600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75</a:t>
            </a:r>
            <a:r>
              <a:rPr lang="ko-KR" altLang="en-US" sz="1600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세 초과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모두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 처리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하였음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Cart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(Classification And Regression Tree) 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알고리즘으로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하여 </a:t>
            </a:r>
            <a:r>
              <a:rPr lang="ko-KR" altLang="en-US" sz="16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채워넣음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74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8FD29A0-61EB-4769-83C7-C7D42B73BA6D}"/>
              </a:ext>
            </a:extLst>
          </p:cNvPr>
          <p:cNvGrpSpPr/>
          <p:nvPr/>
        </p:nvGrpSpPr>
        <p:grpSpPr>
          <a:xfrm>
            <a:off x="263183" y="178632"/>
            <a:ext cx="2057385" cy="400110"/>
            <a:chOff x="263183" y="143463"/>
            <a:chExt cx="2057385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FFC1B-0EA7-4C66-A242-413A91687E38}"/>
                </a:ext>
              </a:extLst>
            </p:cNvPr>
            <p:cNvSpPr txBox="1"/>
            <p:nvPr/>
          </p:nvSpPr>
          <p:spPr>
            <a:xfrm>
              <a:off x="296360" y="143463"/>
              <a:ext cx="2024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Members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D94F9E-73F7-4586-BA14-C70E99C8EE03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A958DAF-8112-4E8C-A364-2C19E08F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8" y="950278"/>
            <a:ext cx="5841792" cy="3427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6527F9-7235-458E-A732-DF63F5D35FF1}"/>
              </a:ext>
            </a:extLst>
          </p:cNvPr>
          <p:cNvSpPr txBox="1"/>
          <p:nvPr/>
        </p:nvSpPr>
        <p:spPr>
          <a:xfrm>
            <a:off x="431305" y="4299984"/>
            <a:ext cx="700704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City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-1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gender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공란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bd(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인 값들의 개수는 아래와 같이 비슷함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6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City &amp; Gender &amp; Age: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18,356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City &amp; Gender: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18,441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City &amp; Age: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18,516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Gender &amp; Age: </a:t>
            </a: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19,481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즉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세 개의 변수에서 </a:t>
            </a:r>
            <a:r>
              <a:rPr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결측치가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동시에 발생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하는 경우가 많다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3D5894-E003-4EED-B654-8827DD3E6CD2}"/>
              </a:ext>
            </a:extLst>
          </p:cNvPr>
          <p:cNvGrpSpPr/>
          <p:nvPr/>
        </p:nvGrpSpPr>
        <p:grpSpPr>
          <a:xfrm>
            <a:off x="8209869" y="1138960"/>
            <a:ext cx="2879868" cy="3145339"/>
            <a:chOff x="7701869" y="1548581"/>
            <a:chExt cx="2879868" cy="314533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3E13CEF-4604-4EEE-8EC1-96745C640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728" b="43104"/>
            <a:stretch/>
          </p:blipFill>
          <p:spPr>
            <a:xfrm>
              <a:off x="7701869" y="1548581"/>
              <a:ext cx="2879868" cy="314533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37677BD-B4D9-47CE-89C2-5252DC35F032}"/>
                </a:ext>
              </a:extLst>
            </p:cNvPr>
            <p:cNvSpPr/>
            <p:nvPr/>
          </p:nvSpPr>
          <p:spPr>
            <a:xfrm>
              <a:off x="8830351" y="4304071"/>
              <a:ext cx="609600" cy="314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FA8A30E-B972-43B2-AB76-EE2517540A2F}"/>
              </a:ext>
            </a:extLst>
          </p:cNvPr>
          <p:cNvCxnSpPr>
            <a:cxnSpLocks/>
          </p:cNvCxnSpPr>
          <p:nvPr/>
        </p:nvCxnSpPr>
        <p:spPr>
          <a:xfrm>
            <a:off x="9649803" y="4345259"/>
            <a:ext cx="0" cy="6128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B9485B-02D5-499B-A9F5-422289F047D8}"/>
              </a:ext>
            </a:extLst>
          </p:cNvPr>
          <p:cNvSpPr txBox="1"/>
          <p:nvPr/>
        </p:nvSpPr>
        <p:spPr>
          <a:xfrm>
            <a:off x="7504934" y="5012977"/>
            <a:ext cx="432041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어플 가입시 입력하지 않고 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Skip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하는 것이 가능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만약 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Skip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하면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6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결측치로</a:t>
            </a:r>
            <a:r>
              <a:rPr lang="ko-KR" altLang="en-US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기록되는 것으로 추정</a:t>
            </a:r>
            <a:r>
              <a:rPr lang="en-US" altLang="ko-KR" sz="16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64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48FD29A0-61EB-4769-83C7-C7D42B73BA6D}"/>
              </a:ext>
            </a:extLst>
          </p:cNvPr>
          <p:cNvGrpSpPr/>
          <p:nvPr/>
        </p:nvGrpSpPr>
        <p:grpSpPr>
          <a:xfrm>
            <a:off x="263183" y="178632"/>
            <a:ext cx="2057385" cy="400110"/>
            <a:chOff x="263183" y="143463"/>
            <a:chExt cx="2057385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5FFC1B-0EA7-4C66-A242-413A91687E38}"/>
                </a:ext>
              </a:extLst>
            </p:cNvPr>
            <p:cNvSpPr txBox="1"/>
            <p:nvPr/>
          </p:nvSpPr>
          <p:spPr>
            <a:xfrm>
              <a:off x="296360" y="143463"/>
              <a:ext cx="2024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Members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BD94F9E-73F7-4586-BA14-C70E99C8EE03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584EF52-E471-4A37-8E13-68855A4B1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696" y="1236555"/>
            <a:ext cx="8439446" cy="42759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C7C91-C190-4D82-A283-673FF2492E92}"/>
              </a:ext>
            </a:extLst>
          </p:cNvPr>
          <p:cNvSpPr txBox="1"/>
          <p:nvPr/>
        </p:nvSpPr>
        <p:spPr>
          <a:xfrm>
            <a:off x="640376" y="18009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도시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유저의 분포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52EB5-FAC5-4679-8BAD-F48298026893}"/>
              </a:ext>
            </a:extLst>
          </p:cNvPr>
          <p:cNvSpPr txBox="1"/>
          <p:nvPr/>
        </p:nvSpPr>
        <p:spPr>
          <a:xfrm>
            <a:off x="640376" y="324952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별 유저의 분포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2E63B-6630-42FC-B941-21DC614DF545}"/>
              </a:ext>
            </a:extLst>
          </p:cNvPr>
          <p:cNvSpPr txBox="1"/>
          <p:nvPr/>
        </p:nvSpPr>
        <p:spPr>
          <a:xfrm>
            <a:off x="755793" y="464479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유저의 분포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2DFE7-DADF-400A-8AA3-0758C80AE51C}"/>
              </a:ext>
            </a:extLst>
          </p:cNvPr>
          <p:cNvSpPr txBox="1"/>
          <p:nvPr/>
        </p:nvSpPr>
        <p:spPr>
          <a:xfrm>
            <a:off x="3453883" y="5553275"/>
            <a:ext cx="6351034" cy="636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Mice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패키지의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cart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알고리즘으로 도시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나이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성별의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결측치를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예측하여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채워넣음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전과 후의 분포가 크게 다르지 않음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674D2-D5F2-41C5-B945-A9EBDFE7CE62}"/>
              </a:ext>
            </a:extLst>
          </p:cNvPr>
          <p:cNvSpPr txBox="1"/>
          <p:nvPr/>
        </p:nvSpPr>
        <p:spPr>
          <a:xfrm>
            <a:off x="4560370" y="1028622"/>
            <a:ext cx="87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Before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36FFE-B164-4C48-B6C3-61A63B28B461}"/>
              </a:ext>
            </a:extLst>
          </p:cNvPr>
          <p:cNvSpPr txBox="1"/>
          <p:nvPr/>
        </p:nvSpPr>
        <p:spPr>
          <a:xfrm>
            <a:off x="8725487" y="1028622"/>
            <a:ext cx="71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After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507BB-D24B-45DF-9B5B-B33D84E8DA01}"/>
              </a:ext>
            </a:extLst>
          </p:cNvPr>
          <p:cNvSpPr txBox="1"/>
          <p:nvPr/>
        </p:nvSpPr>
        <p:spPr>
          <a:xfrm>
            <a:off x="12237720" y="3123390"/>
            <a:ext cx="479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성별에 따른 재청취율은 거의 차이가 없었다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C3B0924-DC2F-4731-824C-BDB79C69C8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306566" y="1175595"/>
          <a:ext cx="4608946" cy="1737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73">
                  <a:extLst>
                    <a:ext uri="{9D8B030D-6E8A-4147-A177-3AD203B41FA5}">
                      <a16:colId xmlns:a16="http://schemas.microsoft.com/office/drawing/2014/main" val="3134337838"/>
                    </a:ext>
                  </a:extLst>
                </a:gridCol>
                <a:gridCol w="2304473">
                  <a:extLst>
                    <a:ext uri="{9D8B030D-6E8A-4147-A177-3AD203B41FA5}">
                      <a16:colId xmlns:a16="http://schemas.microsoft.com/office/drawing/2014/main" val="3743459970"/>
                    </a:ext>
                  </a:extLst>
                </a:gridCol>
              </a:tblGrid>
              <a:tr h="57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평균 재청취율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281168"/>
                  </a:ext>
                </a:extLst>
              </a:tr>
              <a:tr h="57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남성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50.6%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696029"/>
                  </a:ext>
                </a:extLst>
              </a:tr>
              <a:tr h="579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50.1%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330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455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EE4A-EDE6-401A-A842-73175EC59A31}"/>
              </a:ext>
            </a:extLst>
          </p:cNvPr>
          <p:cNvSpPr txBox="1"/>
          <p:nvPr/>
        </p:nvSpPr>
        <p:spPr>
          <a:xfrm>
            <a:off x="3871481" y="3105835"/>
            <a:ext cx="4449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eature </a:t>
            </a:r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ngineering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814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D22E5AC-E86F-4F21-A263-4630EFFA0D43}"/>
              </a:ext>
            </a:extLst>
          </p:cNvPr>
          <p:cNvGrpSpPr/>
          <p:nvPr/>
        </p:nvGrpSpPr>
        <p:grpSpPr>
          <a:xfrm>
            <a:off x="263183" y="178632"/>
            <a:ext cx="905532" cy="400110"/>
            <a:chOff x="263183" y="143463"/>
            <a:chExt cx="905532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672787-7BD2-4F63-8F94-F0E10E229129}"/>
                </a:ext>
              </a:extLst>
            </p:cNvPr>
            <p:cNvSpPr txBox="1"/>
            <p:nvPr/>
          </p:nvSpPr>
          <p:spPr>
            <a:xfrm>
              <a:off x="296360" y="14346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9156F69-1A8F-4272-A691-8B0002A51A6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DDD4E05-2B00-46D2-A6DD-BFF63B1A6DA3}"/>
              </a:ext>
            </a:extLst>
          </p:cNvPr>
          <p:cNvSpPr txBox="1"/>
          <p:nvPr/>
        </p:nvSpPr>
        <p:spPr>
          <a:xfrm>
            <a:off x="988798" y="1228377"/>
            <a:ext cx="6589753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KKBox's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Music Recommendation Challenge Data in Kaggle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ADF372E-0EEC-4B9A-926E-FAF45495B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12487"/>
              </p:ext>
            </p:extLst>
          </p:nvPr>
        </p:nvGraphicFramePr>
        <p:xfrm>
          <a:off x="1032669" y="1798320"/>
          <a:ext cx="10126662" cy="3576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937924">
                  <a:extLst>
                    <a:ext uri="{9D8B030D-6E8A-4147-A177-3AD203B41FA5}">
                      <a16:colId xmlns:a16="http://schemas.microsoft.com/office/drawing/2014/main" val="238881679"/>
                    </a:ext>
                  </a:extLst>
                </a:gridCol>
                <a:gridCol w="1587148">
                  <a:extLst>
                    <a:ext uri="{9D8B030D-6E8A-4147-A177-3AD203B41FA5}">
                      <a16:colId xmlns:a16="http://schemas.microsoft.com/office/drawing/2014/main" val="2721275127"/>
                    </a:ext>
                  </a:extLst>
                </a:gridCol>
                <a:gridCol w="4105188">
                  <a:extLst>
                    <a:ext uri="{9D8B030D-6E8A-4147-A177-3AD203B41FA5}">
                      <a16:colId xmlns:a16="http://schemas.microsoft.com/office/drawing/2014/main" val="1070143588"/>
                    </a:ext>
                  </a:extLst>
                </a:gridCol>
                <a:gridCol w="2496402">
                  <a:extLst>
                    <a:ext uri="{9D8B030D-6E8A-4147-A177-3AD203B41FA5}">
                      <a16:colId xmlns:a16="http://schemas.microsoft.com/office/drawing/2014/main" val="1657224835"/>
                    </a:ext>
                  </a:extLst>
                </a:gridCol>
              </a:tblGrid>
              <a:tr h="4582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Variables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Rows / Cols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Remark</a:t>
                      </a:r>
                      <a:endParaRPr lang="ko-KR" altLang="en-US" sz="16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216088"/>
                  </a:ext>
                </a:extLst>
              </a:tr>
              <a:tr h="6236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Train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7,377,418 / 6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유저들의 노래 청취에 관한 데이터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079509"/>
                  </a:ext>
                </a:extLst>
              </a:tr>
              <a:tr h="6236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Test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2,556,790 / 6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상동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761320"/>
                  </a:ext>
                </a:extLst>
              </a:tr>
              <a:tr h="6236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Songs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2,296,320 / 7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노래에 대한 데이터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615311"/>
                  </a:ext>
                </a:extLst>
              </a:tr>
              <a:tr h="6236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Song_extra_info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2,296,869 / 3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노래에 대한 메타데이터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468914"/>
                  </a:ext>
                </a:extLst>
              </a:tr>
              <a:tr h="6236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Members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r>
                        <a:rPr lang="en-US" altLang="ko-K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34,403 / 7</a:t>
                      </a: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30000"/>
                        </a:lnSpc>
                      </a:pPr>
                      <a:r>
                        <a:rPr lang="ko-KR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유저 데이터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30000"/>
                        </a:lnSpc>
                      </a:pPr>
                      <a:endParaRPr lang="ko-KR" alt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93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540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2645367" cy="400110"/>
            <a:chOff x="263183" y="143463"/>
            <a:chExt cx="2645367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26121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5DB337-77D2-4058-A5F1-74871D5C931D}"/>
              </a:ext>
            </a:extLst>
          </p:cNvPr>
          <p:cNvSpPr/>
          <p:nvPr/>
        </p:nvSpPr>
        <p:spPr>
          <a:xfrm>
            <a:off x="5144655" y="1648692"/>
            <a:ext cx="1902691" cy="79986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영향을 주는 변수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6820D5-A8CC-4C93-8264-44CB21E254FD}"/>
              </a:ext>
            </a:extLst>
          </p:cNvPr>
          <p:cNvSpPr/>
          <p:nvPr/>
        </p:nvSpPr>
        <p:spPr>
          <a:xfrm>
            <a:off x="970742" y="3915296"/>
            <a:ext cx="2050472" cy="7075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재생 위치 관련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C630A17-7733-43E3-B026-B5414BFC1A0C}"/>
              </a:ext>
            </a:extLst>
          </p:cNvPr>
          <p:cNvSpPr/>
          <p:nvPr/>
        </p:nvSpPr>
        <p:spPr>
          <a:xfrm>
            <a:off x="3676996" y="3915296"/>
            <a:ext cx="2050472" cy="7075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유저의 특성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D5D9ECE-0B10-4111-946F-0C87898B1E15}"/>
              </a:ext>
            </a:extLst>
          </p:cNvPr>
          <p:cNvSpPr/>
          <p:nvPr/>
        </p:nvSpPr>
        <p:spPr>
          <a:xfrm>
            <a:off x="6383250" y="3915296"/>
            <a:ext cx="2050472" cy="7075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노래의 특성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519B59-DBC0-40EB-A599-0DC456F11745}"/>
              </a:ext>
            </a:extLst>
          </p:cNvPr>
          <p:cNvSpPr/>
          <p:nvPr/>
        </p:nvSpPr>
        <p:spPr>
          <a:xfrm>
            <a:off x="9038704" y="3915296"/>
            <a:ext cx="2050472" cy="707504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 특성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유저의 노래 취향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A53BD35-2DF1-44FE-A5D2-68D80C6B2829}"/>
              </a:ext>
            </a:extLst>
          </p:cNvPr>
          <p:cNvCxnSpPr/>
          <p:nvPr/>
        </p:nvCxnSpPr>
        <p:spPr>
          <a:xfrm>
            <a:off x="1991360" y="3190240"/>
            <a:ext cx="8077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07B23F-D41F-429B-B9B9-3DBB2B758D0C}"/>
              </a:ext>
            </a:extLst>
          </p:cNvPr>
          <p:cNvCxnSpPr/>
          <p:nvPr/>
        </p:nvCxnSpPr>
        <p:spPr>
          <a:xfrm>
            <a:off x="1991360" y="3180080"/>
            <a:ext cx="0" cy="5892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4A334CE-62AD-4341-98F4-D9254F37E159}"/>
              </a:ext>
            </a:extLst>
          </p:cNvPr>
          <p:cNvCxnSpPr/>
          <p:nvPr/>
        </p:nvCxnSpPr>
        <p:spPr>
          <a:xfrm>
            <a:off x="4693920" y="3180080"/>
            <a:ext cx="0" cy="5892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43CD749-177B-47F5-B605-E969956E647D}"/>
              </a:ext>
            </a:extLst>
          </p:cNvPr>
          <p:cNvCxnSpPr/>
          <p:nvPr/>
        </p:nvCxnSpPr>
        <p:spPr>
          <a:xfrm>
            <a:off x="7406640" y="3180080"/>
            <a:ext cx="0" cy="5892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BD35884-4E34-48C1-AEA6-71A60869CEF9}"/>
              </a:ext>
            </a:extLst>
          </p:cNvPr>
          <p:cNvCxnSpPr/>
          <p:nvPr/>
        </p:nvCxnSpPr>
        <p:spPr>
          <a:xfrm>
            <a:off x="10068560" y="3180080"/>
            <a:ext cx="0" cy="5892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7ABFA16-00DA-423C-984F-CB2845063569}"/>
              </a:ext>
            </a:extLst>
          </p:cNvPr>
          <p:cNvCxnSpPr/>
          <p:nvPr/>
        </p:nvCxnSpPr>
        <p:spPr>
          <a:xfrm>
            <a:off x="6085840" y="2590800"/>
            <a:ext cx="0" cy="58928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4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4365389" cy="400110"/>
            <a:chOff x="263183" y="143463"/>
            <a:chExt cx="4365389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4332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재생 위치 관련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D13D4B9-A923-41DC-8124-2BE776221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9" y="1561359"/>
            <a:ext cx="3430975" cy="20911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FDA630-7220-426A-8CB1-5D7C71BDB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18" y="1561359"/>
            <a:ext cx="3430975" cy="209116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DD4BA8B-1CAF-4122-83EF-37E2C044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96" y="1561360"/>
            <a:ext cx="3587186" cy="2091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381AD0-7B65-43AB-895F-3897D3E6D84F}"/>
              </a:ext>
            </a:extLst>
          </p:cNvPr>
          <p:cNvSpPr txBox="1"/>
          <p:nvPr/>
        </p:nvSpPr>
        <p:spPr>
          <a:xfrm>
            <a:off x="1839963" y="4124812"/>
            <a:ext cx="8512074" cy="13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재생 위치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 따라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재청취율이 다르게 나타나는 것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을 확인할 수 있었음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재생 리스트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저장된 곡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들의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재청취율이 높게 나타남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(my library, local playlist, local library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etc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…).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실제로 어플을 설치하여 살펴본 결과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변수 안에 유사한 기능을 제공하는 다수의 항목들이 있었음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(ex.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탭 변수의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Discover &amp; Explore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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사실상 동일한 추천 기능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40BBB-C7AB-46A7-B30D-2DE1A6B323F8}"/>
              </a:ext>
            </a:extLst>
          </p:cNvPr>
          <p:cNvSpPr txBox="1"/>
          <p:nvPr/>
        </p:nvSpPr>
        <p:spPr>
          <a:xfrm>
            <a:off x="1227520" y="5812295"/>
            <a:ext cx="9736961" cy="5447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유사한 기능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을 제공하는 항목들끼리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그룹화하여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좀 더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단순한 범주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로 나누었음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12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9E5FE828-8232-467D-AC01-D780EEF13EB8}"/>
              </a:ext>
            </a:extLst>
          </p:cNvPr>
          <p:cNvGrpSpPr/>
          <p:nvPr/>
        </p:nvGrpSpPr>
        <p:grpSpPr>
          <a:xfrm>
            <a:off x="263183" y="178632"/>
            <a:ext cx="4365389" cy="400110"/>
            <a:chOff x="263183" y="143463"/>
            <a:chExt cx="4365389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1ED557-4765-45F6-97A1-16C25E95D2CC}"/>
                </a:ext>
              </a:extLst>
            </p:cNvPr>
            <p:cNvSpPr txBox="1"/>
            <p:nvPr/>
          </p:nvSpPr>
          <p:spPr>
            <a:xfrm>
              <a:off x="296360" y="143463"/>
              <a:ext cx="4332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재생 위치 관련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E7EBB1E-858A-4A22-9D99-05486B69E6D9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D5D135-60E7-4219-AB61-C9BAC3EB6D51}"/>
              </a:ext>
            </a:extLst>
          </p:cNvPr>
          <p:cNvSpPr txBox="1"/>
          <p:nvPr/>
        </p:nvSpPr>
        <p:spPr>
          <a:xfrm>
            <a:off x="528802" y="1284074"/>
            <a:ext cx="2724592" cy="5447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System_tab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예시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8A808D-7DB0-4CA2-83E7-ED206C8F8A8E}"/>
              </a:ext>
            </a:extLst>
          </p:cNvPr>
          <p:cNvSpPr/>
          <p:nvPr/>
        </p:nvSpPr>
        <p:spPr>
          <a:xfrm>
            <a:off x="649072" y="2534171"/>
            <a:ext cx="2288743" cy="3480046"/>
          </a:xfrm>
          <a:prstGeom prst="rect">
            <a:avLst/>
          </a:prstGeom>
          <a:solidFill>
            <a:srgbClr val="EA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4DB2C-4AF3-4862-B1C7-C611208CE92C}"/>
              </a:ext>
            </a:extLst>
          </p:cNvPr>
          <p:cNvSpPr txBox="1"/>
          <p:nvPr/>
        </p:nvSpPr>
        <p:spPr>
          <a:xfrm>
            <a:off x="998966" y="3906905"/>
            <a:ext cx="1524328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 library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3CC331-9322-4A3B-9423-746BE4EBF1D5}"/>
              </a:ext>
            </a:extLst>
          </p:cNvPr>
          <p:cNvSpPr/>
          <p:nvPr/>
        </p:nvSpPr>
        <p:spPr>
          <a:xfrm>
            <a:off x="3438010" y="2534171"/>
            <a:ext cx="2288743" cy="3480046"/>
          </a:xfrm>
          <a:prstGeom prst="rect">
            <a:avLst/>
          </a:prstGeom>
          <a:solidFill>
            <a:srgbClr val="EA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281151-EDCF-43E0-913F-0AAE60C52B7E}"/>
              </a:ext>
            </a:extLst>
          </p:cNvPr>
          <p:cNvSpPr txBox="1"/>
          <p:nvPr/>
        </p:nvSpPr>
        <p:spPr>
          <a:xfrm>
            <a:off x="3915511" y="3290969"/>
            <a:ext cx="1382110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Discover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Explore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Radio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5C5415-22EF-499C-9FE2-C7BBCB306F84}"/>
              </a:ext>
            </a:extLst>
          </p:cNvPr>
          <p:cNvSpPr/>
          <p:nvPr/>
        </p:nvSpPr>
        <p:spPr>
          <a:xfrm>
            <a:off x="6444872" y="2534171"/>
            <a:ext cx="2288743" cy="3480046"/>
          </a:xfrm>
          <a:prstGeom prst="rect">
            <a:avLst/>
          </a:prstGeom>
          <a:solidFill>
            <a:srgbClr val="EA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3F0F0-0B8E-4C98-A854-A35329291AF8}"/>
              </a:ext>
            </a:extLst>
          </p:cNvPr>
          <p:cNvSpPr txBox="1"/>
          <p:nvPr/>
        </p:nvSpPr>
        <p:spPr>
          <a:xfrm>
            <a:off x="6743050" y="3728009"/>
            <a:ext cx="1692386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Notification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Settings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439B53-C837-4F31-A487-9D66229A9BEA}"/>
              </a:ext>
            </a:extLst>
          </p:cNvPr>
          <p:cNvSpPr/>
          <p:nvPr/>
        </p:nvSpPr>
        <p:spPr>
          <a:xfrm>
            <a:off x="9451734" y="2534171"/>
            <a:ext cx="2288743" cy="3480046"/>
          </a:xfrm>
          <a:prstGeom prst="rect">
            <a:avLst/>
          </a:prstGeom>
          <a:solidFill>
            <a:srgbClr val="EA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5C7B2C-8753-42D8-9172-DAB3E07DFA7F}"/>
              </a:ext>
            </a:extLst>
          </p:cNvPr>
          <p:cNvSpPr txBox="1"/>
          <p:nvPr/>
        </p:nvSpPr>
        <p:spPr>
          <a:xfrm>
            <a:off x="9749912" y="3728009"/>
            <a:ext cx="1492460" cy="473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Not Value</a:t>
            </a:r>
          </a:p>
        </p:txBody>
      </p:sp>
    </p:spTree>
    <p:extLst>
      <p:ext uri="{BB962C8B-B14F-4D97-AF65-F5344CB8AC3E}">
        <p14:creationId xmlns:p14="http://schemas.microsoft.com/office/powerpoint/2010/main" val="660450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005261" cy="400110"/>
            <a:chOff x="263183" y="143463"/>
            <a:chExt cx="6005261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5972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특성 관련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재청취율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F381AD0-7B65-43AB-895F-3897D3E6D84F}"/>
              </a:ext>
            </a:extLst>
          </p:cNvPr>
          <p:cNvSpPr txBox="1"/>
          <p:nvPr/>
        </p:nvSpPr>
        <p:spPr>
          <a:xfrm>
            <a:off x="1602050" y="3865152"/>
            <a:ext cx="89879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국소적으로 경향성을 보이는 부분이 보이긴 하지만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전체적으로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재청취율의 편차가 크다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따라서 단순히 유저 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청취곡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 수를 변수로 사용하기보다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,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해당 유저가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새로운 노래를 듣기를 좋아하는지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좋아하는 노래를 또 듣는 것을 좋아하는지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를 고려해주는 것이 더욱 바람직할 것으로 예상됨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40BBB-C7AB-46A7-B30D-2DE1A6B323F8}"/>
              </a:ext>
            </a:extLst>
          </p:cNvPr>
          <p:cNvSpPr txBox="1"/>
          <p:nvPr/>
        </p:nvSpPr>
        <p:spPr>
          <a:xfrm>
            <a:off x="3257524" y="6385973"/>
            <a:ext cx="6163097" cy="318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 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데이터에는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target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변수가 없으므로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train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에서 구해진 값을 유저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기준으로 붙여서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B26B3E-8C01-442E-9D8A-0FFDAC2F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47" y="775379"/>
            <a:ext cx="5613044" cy="29994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5EBC87-3CE4-46FB-B483-2085B5444ECA}"/>
              </a:ext>
            </a:extLst>
          </p:cNvPr>
          <p:cNvGrpSpPr/>
          <p:nvPr/>
        </p:nvGrpSpPr>
        <p:grpSpPr>
          <a:xfrm>
            <a:off x="3248989" y="5317538"/>
            <a:ext cx="5694023" cy="1068435"/>
            <a:chOff x="2564574" y="5317538"/>
            <a:chExt cx="5694023" cy="10684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D14BDB-287C-4638-AD0C-92BAE78624AC}"/>
                </a:ext>
              </a:extLst>
            </p:cNvPr>
            <p:cNvSpPr txBox="1"/>
            <p:nvPr/>
          </p:nvSpPr>
          <p:spPr>
            <a:xfrm>
              <a:off x="2564574" y="5592408"/>
              <a:ext cx="3106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유저의 평균 재청취율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=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6BA09D-E6C3-469C-AF5D-E519AE804F2B}"/>
                </a:ext>
              </a:extLst>
            </p:cNvPr>
            <p:cNvSpPr txBox="1"/>
            <p:nvPr/>
          </p:nvSpPr>
          <p:spPr>
            <a:xfrm>
              <a:off x="5674235" y="5924308"/>
              <a:ext cx="2584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청취한 전체 노래 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7C03DA-11E3-4C71-B3AB-66AADA480DD0}"/>
                </a:ext>
              </a:extLst>
            </p:cNvPr>
            <p:cNvSpPr txBox="1"/>
            <p:nvPr/>
          </p:nvSpPr>
          <p:spPr>
            <a:xfrm>
              <a:off x="5855917" y="5317538"/>
              <a:ext cx="2241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재청취한 노래 수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52412AA-3381-4171-A4D3-E7F5F23EA46B}"/>
                </a:ext>
              </a:extLst>
            </p:cNvPr>
            <p:cNvCxnSpPr/>
            <p:nvPr/>
          </p:nvCxnSpPr>
          <p:spPr>
            <a:xfrm>
              <a:off x="5726896" y="5825412"/>
              <a:ext cx="244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97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005261" cy="400110"/>
            <a:chOff x="263183" y="143463"/>
            <a:chExt cx="6005261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5972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특성 관련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평균 재청취율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F381AD0-7B65-43AB-895F-3897D3E6D84F}"/>
              </a:ext>
            </a:extLst>
          </p:cNvPr>
          <p:cNvSpPr txBox="1"/>
          <p:nvPr/>
        </p:nvSpPr>
        <p:spPr>
          <a:xfrm>
            <a:off x="1602050" y="3865152"/>
            <a:ext cx="898790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국소적으로 경향성을 보이는 부분이 보이긴 하지만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전체적으로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재청취율의 편차가 크다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따라서 단순히 유저 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청취곡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 수를 변수로 사용하기보다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,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해당 유저가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새로운 노래를 듣기를 좋아하는지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좋아하는 노래를 또 듣는 것을 좋아하는지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를 고려해주는 것이 더욱 바람직할 것으로 예상됨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  <a:sym typeface="Wingdings" panose="05000000000000000000" pitchFamily="2" charset="2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40BBB-C7AB-46A7-B30D-2DE1A6B323F8}"/>
              </a:ext>
            </a:extLst>
          </p:cNvPr>
          <p:cNvSpPr txBox="1"/>
          <p:nvPr/>
        </p:nvSpPr>
        <p:spPr>
          <a:xfrm>
            <a:off x="3257524" y="6385973"/>
            <a:ext cx="6163097" cy="318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* Test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데이터에는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target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변수가 없으므로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train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에서 구해진 값을 유저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ID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기준으로 붙여서 사용함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B26B3E-8C01-442E-9D8A-0FFDAC2F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47" y="775379"/>
            <a:ext cx="5613044" cy="29994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5EBC87-3CE4-46FB-B483-2085B5444ECA}"/>
              </a:ext>
            </a:extLst>
          </p:cNvPr>
          <p:cNvGrpSpPr/>
          <p:nvPr/>
        </p:nvGrpSpPr>
        <p:grpSpPr>
          <a:xfrm>
            <a:off x="3248989" y="5317538"/>
            <a:ext cx="5694023" cy="1068435"/>
            <a:chOff x="2564574" y="5317538"/>
            <a:chExt cx="5694023" cy="10684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D14BDB-287C-4638-AD0C-92BAE78624AC}"/>
                </a:ext>
              </a:extLst>
            </p:cNvPr>
            <p:cNvSpPr txBox="1"/>
            <p:nvPr/>
          </p:nvSpPr>
          <p:spPr>
            <a:xfrm>
              <a:off x="2564574" y="5592408"/>
              <a:ext cx="3106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유저의 평균 재청취율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=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6BA09D-E6C3-469C-AF5D-E519AE804F2B}"/>
                </a:ext>
              </a:extLst>
            </p:cNvPr>
            <p:cNvSpPr txBox="1"/>
            <p:nvPr/>
          </p:nvSpPr>
          <p:spPr>
            <a:xfrm>
              <a:off x="5674235" y="5924308"/>
              <a:ext cx="2584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청취한 전체 노래 수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7C03DA-11E3-4C71-B3AB-66AADA480DD0}"/>
                </a:ext>
              </a:extLst>
            </p:cNvPr>
            <p:cNvSpPr txBox="1"/>
            <p:nvPr/>
          </p:nvSpPr>
          <p:spPr>
            <a:xfrm>
              <a:off x="5855917" y="5317538"/>
              <a:ext cx="22413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재청취한 노래 수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52412AA-3381-4171-A4D3-E7F5F23EA46B}"/>
                </a:ext>
              </a:extLst>
            </p:cNvPr>
            <p:cNvCxnSpPr/>
            <p:nvPr/>
          </p:nvCxnSpPr>
          <p:spPr>
            <a:xfrm>
              <a:off x="5726896" y="5825412"/>
              <a:ext cx="24480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0DC84A-DA9F-49B8-8F16-07F02CD12CFC}"/>
              </a:ext>
            </a:extLst>
          </p:cNvPr>
          <p:cNvSpPr/>
          <p:nvPr/>
        </p:nvSpPr>
        <p:spPr>
          <a:xfrm>
            <a:off x="-301841" y="-106532"/>
            <a:ext cx="12792723" cy="7102136"/>
          </a:xfrm>
          <a:prstGeom prst="rect">
            <a:avLst/>
          </a:prstGeom>
          <a:solidFill>
            <a:schemeClr val="tx1">
              <a:lumMod val="85000"/>
              <a:lumOff val="1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과적합</a:t>
            </a:r>
            <a:r>
              <a:rPr lang="ko-KR" altLang="en-US" sz="28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문제로</a:t>
            </a:r>
            <a:endParaRPr lang="en-US" altLang="ko-KR" sz="2800" b="1" dirty="0">
              <a:solidFill>
                <a:schemeClr val="bg1"/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해당 변수 사용하지 않음</a:t>
            </a:r>
          </a:p>
        </p:txBody>
      </p:sp>
    </p:spTree>
    <p:extLst>
      <p:ext uri="{BB962C8B-B14F-4D97-AF65-F5344CB8AC3E}">
        <p14:creationId xmlns:p14="http://schemas.microsoft.com/office/powerpoint/2010/main" val="3644419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747451" cy="400110"/>
            <a:chOff x="263183" y="143463"/>
            <a:chExt cx="6747451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714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 특성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– 1)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노래의 인기도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대중성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F381AD0-7B65-43AB-895F-3897D3E6D84F}"/>
              </a:ext>
            </a:extLst>
          </p:cNvPr>
          <p:cNvSpPr txBox="1"/>
          <p:nvPr/>
        </p:nvSpPr>
        <p:spPr>
          <a:xfrm>
            <a:off x="1481977" y="4373271"/>
            <a:ext cx="92280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앞서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EDA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에서 살펴본 바와 같이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해당 노래를 들은 유저가 많을 수록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재청취율이 비교적 높게 나타나고 있었음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즉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대중에게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인기가 많은 곡일수록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재청취율이 높아지는 것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으로 추정함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53FBBF-CB49-4503-A668-CC591E15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95" y="1036140"/>
            <a:ext cx="5716610" cy="3179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3FBC5-1822-4E63-945E-F1FE116C2DC7}"/>
              </a:ext>
            </a:extLst>
          </p:cNvPr>
          <p:cNvSpPr txBox="1"/>
          <p:nvPr/>
        </p:nvSpPr>
        <p:spPr>
          <a:xfrm>
            <a:off x="3034104" y="5758662"/>
            <a:ext cx="6123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노래의 인기도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= 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데이터에서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노래가 등장한 빈도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3627E-2DFD-48AE-8C14-EF5D105B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573" y="1036140"/>
            <a:ext cx="4770533" cy="26900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DEF1CB-F3DF-465B-B2C0-1962FC9A5465}"/>
              </a:ext>
            </a:extLst>
          </p:cNvPr>
          <p:cNvSpPr txBox="1"/>
          <p:nvPr/>
        </p:nvSpPr>
        <p:spPr>
          <a:xfrm>
            <a:off x="12251577" y="3916071"/>
            <a:ext cx="3643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가수의 인기도에 따른 평균 재청취율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971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girl icon pngì ëí ì´ë¯¸ì§ ê²ìê²°ê³¼">
            <a:extLst>
              <a:ext uri="{FF2B5EF4-FFF2-40B4-BE49-F238E27FC236}">
                <a16:creationId xmlns:a16="http://schemas.microsoft.com/office/drawing/2014/main" id="{080EB3A9-4844-40DE-8472-C5082ED8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14" y="1283216"/>
            <a:ext cx="1646382" cy="16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69353-E9E9-4FF0-A54A-CE3B19029B0A}"/>
              </a:ext>
            </a:extLst>
          </p:cNvPr>
          <p:cNvSpPr txBox="1"/>
          <p:nvPr/>
        </p:nvSpPr>
        <p:spPr>
          <a:xfrm>
            <a:off x="1023121" y="2929598"/>
            <a:ext cx="781368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F50FF-3DA2-4CDC-B619-F942081C4750}"/>
              </a:ext>
            </a:extLst>
          </p:cNvPr>
          <p:cNvSpPr txBox="1"/>
          <p:nvPr/>
        </p:nvSpPr>
        <p:spPr>
          <a:xfrm>
            <a:off x="932743" y="5445127"/>
            <a:ext cx="962123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태진아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A77E29-4391-4ABD-9B83-DDFBD396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360" y="3440777"/>
            <a:ext cx="1862389" cy="2084102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617216E-35FF-4554-B440-8E2A7D49F8FF}"/>
              </a:ext>
            </a:extLst>
          </p:cNvPr>
          <p:cNvSpPr/>
          <p:nvPr/>
        </p:nvSpPr>
        <p:spPr>
          <a:xfrm rot="6534785">
            <a:off x="2915169" y="1616542"/>
            <a:ext cx="780926" cy="1773326"/>
          </a:xfrm>
          <a:prstGeom prst="downArrow">
            <a:avLst/>
          </a:prstGeom>
          <a:solidFill>
            <a:srgbClr val="E07679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1A9B1B49-B5BA-42D1-824E-E959ACCA5ECE}"/>
              </a:ext>
            </a:extLst>
          </p:cNvPr>
          <p:cNvSpPr/>
          <p:nvPr/>
        </p:nvSpPr>
        <p:spPr>
          <a:xfrm rot="4431086">
            <a:off x="2910091" y="3546841"/>
            <a:ext cx="780926" cy="1773326"/>
          </a:xfrm>
          <a:prstGeom prst="downArrow">
            <a:avLst/>
          </a:prstGeom>
          <a:solidFill>
            <a:srgbClr val="E07679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2B5E45ED-A0D0-455A-AC24-9A80D4F1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7800"/>
          <a:stretch/>
        </p:blipFill>
        <p:spPr bwMode="auto">
          <a:xfrm>
            <a:off x="4613545" y="2503205"/>
            <a:ext cx="2641600" cy="179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09141A-69E6-490B-9906-E05C4B37BE14}"/>
              </a:ext>
            </a:extLst>
          </p:cNvPr>
          <p:cNvSpPr txBox="1"/>
          <p:nvPr/>
        </p:nvSpPr>
        <p:spPr>
          <a:xfrm>
            <a:off x="4903263" y="4327683"/>
            <a:ext cx="2062168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 재청취율은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7381627-8A17-48E5-AD92-A1828131526D}"/>
              </a:ext>
            </a:extLst>
          </p:cNvPr>
          <p:cNvSpPr/>
          <p:nvPr/>
        </p:nvSpPr>
        <p:spPr>
          <a:xfrm>
            <a:off x="7607858" y="3046159"/>
            <a:ext cx="1163782" cy="765681"/>
          </a:xfrm>
          <a:prstGeom prst="rightArrow">
            <a:avLst/>
          </a:prstGeom>
          <a:solidFill>
            <a:srgbClr val="E07679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9D60E-1B08-43EE-AE66-007B8756E459}"/>
              </a:ext>
            </a:extLst>
          </p:cNvPr>
          <p:cNvSpPr txBox="1"/>
          <p:nvPr/>
        </p:nvSpPr>
        <p:spPr>
          <a:xfrm>
            <a:off x="8918941" y="2923712"/>
            <a:ext cx="2746265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노래지만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유저에게 다른 의미를 갖는다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 </a:t>
            </a:r>
            <a:r>
              <a:rPr lang="ko-KR" altLang="en-US" sz="1600" dirty="0" err="1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r>
              <a:rPr lang="ko-KR" altLang="en-US" sz="1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확률이 다르다</a:t>
            </a:r>
            <a:r>
              <a:rPr lang="en-US" altLang="ko-KR" sz="1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6436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AA40DE-C4E7-42F4-AD14-21CF751A0F0D}"/>
              </a:ext>
            </a:extLst>
          </p:cNvPr>
          <p:cNvSpPr txBox="1"/>
          <p:nvPr/>
        </p:nvSpPr>
        <p:spPr>
          <a:xfrm>
            <a:off x="3211701" y="810998"/>
            <a:ext cx="65133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)</a:t>
            </a:r>
            <a:endParaRPr lang="ko-KR" altLang="en-US" sz="13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girl icon pngì ëí ì´ë¯¸ì§ ê²ìê²°ê³¼">
            <a:extLst>
              <a:ext uri="{FF2B5EF4-FFF2-40B4-BE49-F238E27FC236}">
                <a16:creationId xmlns:a16="http://schemas.microsoft.com/office/drawing/2014/main" id="{080EB3A9-4844-40DE-8472-C5082ED8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836" y="879090"/>
            <a:ext cx="1646382" cy="16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69353-E9E9-4FF0-A54A-CE3B19029B0A}"/>
              </a:ext>
            </a:extLst>
          </p:cNvPr>
          <p:cNvSpPr txBox="1"/>
          <p:nvPr/>
        </p:nvSpPr>
        <p:spPr>
          <a:xfrm>
            <a:off x="7345343" y="2525472"/>
            <a:ext cx="781368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7F50FF-3DA2-4CDC-B619-F942081C4750}"/>
              </a:ext>
            </a:extLst>
          </p:cNvPr>
          <p:cNvSpPr txBox="1"/>
          <p:nvPr/>
        </p:nvSpPr>
        <p:spPr>
          <a:xfrm>
            <a:off x="7282066" y="5038728"/>
            <a:ext cx="962123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태진아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팬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A77E29-4391-4ABD-9B83-DDFBD39621E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9417" y="3022600"/>
            <a:ext cx="1862389" cy="2084102"/>
          </a:xfrm>
          <a:prstGeom prst="rect">
            <a:avLst/>
          </a:prstGeom>
        </p:spPr>
      </p:pic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2B5E45ED-A0D0-455A-AC24-9A80D4F1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7800"/>
          <a:stretch/>
        </p:blipFill>
        <p:spPr bwMode="auto">
          <a:xfrm>
            <a:off x="4247353" y="1140802"/>
            <a:ext cx="2041088" cy="13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E87CDC7-44A9-494D-ACBF-567C3A009669}"/>
              </a:ext>
            </a:extLst>
          </p:cNvPr>
          <p:cNvCxnSpPr/>
          <p:nvPr/>
        </p:nvCxnSpPr>
        <p:spPr>
          <a:xfrm>
            <a:off x="6719417" y="950714"/>
            <a:ext cx="0" cy="185946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CD2751-7877-4BE6-8CAE-FD20D91ABD42}"/>
              </a:ext>
            </a:extLst>
          </p:cNvPr>
          <p:cNvSpPr txBox="1"/>
          <p:nvPr/>
        </p:nvSpPr>
        <p:spPr>
          <a:xfrm>
            <a:off x="4488485" y="2525472"/>
            <a:ext cx="155882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ABE0A1-C795-4E0B-94D2-545423808706}"/>
              </a:ext>
            </a:extLst>
          </p:cNvPr>
          <p:cNvSpPr txBox="1"/>
          <p:nvPr/>
        </p:nvSpPr>
        <p:spPr>
          <a:xfrm>
            <a:off x="2105837" y="703435"/>
            <a:ext cx="11641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38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A3D4F-018C-407D-A15A-D34B0204AEBD}"/>
              </a:ext>
            </a:extLst>
          </p:cNvPr>
          <p:cNvSpPr txBox="1"/>
          <p:nvPr/>
        </p:nvSpPr>
        <p:spPr>
          <a:xfrm>
            <a:off x="3211701" y="3216691"/>
            <a:ext cx="651332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)</a:t>
            </a:r>
            <a:endParaRPr lang="ko-KR" altLang="en-US" sz="138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5AE66B-CCED-48D0-9416-715B504CD93C}"/>
              </a:ext>
            </a:extLst>
          </p:cNvPr>
          <p:cNvCxnSpPr/>
          <p:nvPr/>
        </p:nvCxnSpPr>
        <p:spPr>
          <a:xfrm>
            <a:off x="6719417" y="3376239"/>
            <a:ext cx="0" cy="185946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ê´ë ¨ ì´ë¯¸ì§">
            <a:extLst>
              <a:ext uri="{FF2B5EF4-FFF2-40B4-BE49-F238E27FC236}">
                <a16:creationId xmlns:a16="http://schemas.microsoft.com/office/drawing/2014/main" id="{EDD95805-61BD-4EE5-938E-452CF5753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r="7800"/>
          <a:stretch/>
        </p:blipFill>
        <p:spPr bwMode="auto">
          <a:xfrm>
            <a:off x="4247353" y="3455578"/>
            <a:ext cx="2041088" cy="138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093DF5-C258-450E-A969-A879E56730A9}"/>
              </a:ext>
            </a:extLst>
          </p:cNvPr>
          <p:cNvSpPr txBox="1"/>
          <p:nvPr/>
        </p:nvSpPr>
        <p:spPr>
          <a:xfrm>
            <a:off x="4488485" y="4840248"/>
            <a:ext cx="155882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BTS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6E967E-DB56-43BC-B8F9-F4A935351392}"/>
              </a:ext>
            </a:extLst>
          </p:cNvPr>
          <p:cNvSpPr txBox="1"/>
          <p:nvPr/>
        </p:nvSpPr>
        <p:spPr>
          <a:xfrm>
            <a:off x="2105837" y="3039917"/>
            <a:ext cx="116410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38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0CAFAA9-412E-43E9-B7CC-DBDBB2EC42F5}"/>
              </a:ext>
            </a:extLst>
          </p:cNvPr>
          <p:cNvSpPr/>
          <p:nvPr/>
        </p:nvSpPr>
        <p:spPr>
          <a:xfrm>
            <a:off x="2199419" y="5671992"/>
            <a:ext cx="1237672" cy="738909"/>
          </a:xfrm>
          <a:prstGeom prst="rightArrow">
            <a:avLst/>
          </a:prstGeom>
          <a:solidFill>
            <a:srgbClr val="E07679"/>
          </a:solidFill>
          <a:ln w="635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57F9BC-96D8-4D3C-A9B3-8AE5EE1F85AD}"/>
              </a:ext>
            </a:extLst>
          </p:cNvPr>
          <p:cNvSpPr txBox="1"/>
          <p:nvPr/>
        </p:nvSpPr>
        <p:spPr>
          <a:xfrm>
            <a:off x="3084945" y="5614217"/>
            <a:ext cx="7441219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유저가 주어졌을 때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가수의  노래를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재청취할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b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쌍에 대한 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조건부확률 활용</a:t>
            </a:r>
            <a:endParaRPr lang="en-US" altLang="ko-KR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70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0658CB-87E3-4C6A-936F-0A487E69B0DA}"/>
              </a:ext>
            </a:extLst>
          </p:cNvPr>
          <p:cNvSpPr txBox="1"/>
          <p:nvPr/>
        </p:nvSpPr>
        <p:spPr>
          <a:xfrm>
            <a:off x="2205401" y="1346709"/>
            <a:ext cx="54617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)</a:t>
            </a:r>
            <a:endParaRPr lang="ko-KR" alt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6EDF77F-F263-4FDC-9BAA-F17D6A963529}"/>
              </a:ext>
            </a:extLst>
          </p:cNvPr>
          <p:cNvCxnSpPr>
            <a:cxnSpLocks/>
          </p:cNvCxnSpPr>
          <p:nvPr/>
        </p:nvCxnSpPr>
        <p:spPr>
          <a:xfrm>
            <a:off x="5048099" y="1590749"/>
            <a:ext cx="0" cy="137396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3524A04-E6FD-46EC-BA88-CD599F2EEFAE}"/>
              </a:ext>
            </a:extLst>
          </p:cNvPr>
          <p:cNvSpPr txBox="1"/>
          <p:nvPr/>
        </p:nvSpPr>
        <p:spPr>
          <a:xfrm>
            <a:off x="2809524" y="2843671"/>
            <a:ext cx="223651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4827B2-251B-441E-AF4B-6A0628B9F656}"/>
              </a:ext>
            </a:extLst>
          </p:cNvPr>
          <p:cNvSpPr txBox="1"/>
          <p:nvPr/>
        </p:nvSpPr>
        <p:spPr>
          <a:xfrm>
            <a:off x="1099537" y="1183908"/>
            <a:ext cx="10005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DD063-1D85-4EFC-B474-3FE492877291}"/>
              </a:ext>
            </a:extLst>
          </p:cNvPr>
          <p:cNvSpPr txBox="1"/>
          <p:nvPr/>
        </p:nvSpPr>
        <p:spPr>
          <a:xfrm>
            <a:off x="2067924" y="3419663"/>
            <a:ext cx="12570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C3BB38-4AE1-4DC6-977E-415035E7CF56}"/>
              </a:ext>
            </a:extLst>
          </p:cNvPr>
          <p:cNvSpPr txBox="1"/>
          <p:nvPr/>
        </p:nvSpPr>
        <p:spPr>
          <a:xfrm>
            <a:off x="153399" y="746122"/>
            <a:ext cx="1110348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기본가정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아티스트에 대한 선호도가 높으면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재청취할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확률이 더 높을 것이다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A232D6-D897-4BC4-9AAD-71032FB504AB}"/>
              </a:ext>
            </a:extLst>
          </p:cNvPr>
          <p:cNvSpPr txBox="1"/>
          <p:nvPr/>
        </p:nvSpPr>
        <p:spPr>
          <a:xfrm>
            <a:off x="5048099" y="3248205"/>
            <a:ext cx="54617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)</a:t>
            </a:r>
            <a:endParaRPr lang="ko-KR" alt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F7EDE-0238-4588-AA47-4E49B25A443A}"/>
              </a:ext>
            </a:extLst>
          </p:cNvPr>
          <p:cNvSpPr txBox="1"/>
          <p:nvPr/>
        </p:nvSpPr>
        <p:spPr>
          <a:xfrm>
            <a:off x="8607553" y="4798582"/>
            <a:ext cx="6463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07739CC-14D7-4B8D-8E86-93151F4E9330}"/>
              </a:ext>
            </a:extLst>
          </p:cNvPr>
          <p:cNvCxnSpPr>
            <a:cxnSpLocks/>
          </p:cNvCxnSpPr>
          <p:nvPr/>
        </p:nvCxnSpPr>
        <p:spPr>
          <a:xfrm>
            <a:off x="7890797" y="3492245"/>
            <a:ext cx="0" cy="137396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677F84-1FA5-41C2-9ACB-C8070F16DBA7}"/>
              </a:ext>
            </a:extLst>
          </p:cNvPr>
          <p:cNvSpPr txBox="1"/>
          <p:nvPr/>
        </p:nvSpPr>
        <p:spPr>
          <a:xfrm>
            <a:off x="5742808" y="4798582"/>
            <a:ext cx="2053767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 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685EA-E615-44F1-9492-2B8BE573CAA1}"/>
              </a:ext>
            </a:extLst>
          </p:cNvPr>
          <p:cNvSpPr txBox="1"/>
          <p:nvPr/>
        </p:nvSpPr>
        <p:spPr>
          <a:xfrm>
            <a:off x="3942235" y="3140642"/>
            <a:ext cx="10005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04DCABE8-8EA8-4F02-AF80-FC51281E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44" y="3287653"/>
            <a:ext cx="1904861" cy="142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singer shadow pngì ëí ì´ë¯¸ì§ ê²ìê²°ê³¼">
            <a:extLst>
              <a:ext uri="{FF2B5EF4-FFF2-40B4-BE49-F238E27FC236}">
                <a16:creationId xmlns:a16="http://schemas.microsoft.com/office/drawing/2014/main" id="{86EC3210-0BFF-4E0C-907E-E7AEBA6E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695" y="3287652"/>
            <a:ext cx="1434487" cy="143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69A919-1372-40DA-9563-1C32F43D1CA2}"/>
              </a:ext>
            </a:extLst>
          </p:cNvPr>
          <p:cNvSpPr txBox="1"/>
          <p:nvPr/>
        </p:nvSpPr>
        <p:spPr>
          <a:xfrm>
            <a:off x="3649798" y="5344042"/>
            <a:ext cx="729529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전체 곡 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56C8B0-2FD2-4973-B24F-DF4D3A0031FC}"/>
              </a:ext>
            </a:extLst>
          </p:cNvPr>
          <p:cNvSpPr txBox="1"/>
          <p:nvPr/>
        </p:nvSpPr>
        <p:spPr>
          <a:xfrm>
            <a:off x="2067924" y="5100127"/>
            <a:ext cx="12570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∝</a:t>
            </a:r>
          </a:p>
        </p:txBody>
      </p:sp>
      <p:pic>
        <p:nvPicPr>
          <p:cNvPr id="25" name="Picture 6" descr="song icon pngì ëí ì´ë¯¸ì§ ê²ìê²°ê³¼">
            <a:extLst>
              <a:ext uri="{FF2B5EF4-FFF2-40B4-BE49-F238E27FC236}">
                <a16:creationId xmlns:a16="http://schemas.microsoft.com/office/drawing/2014/main" id="{0D4A57A4-126E-4B4E-8B5B-749F2F95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33" y="1415292"/>
            <a:ext cx="1408655" cy="14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ê´ë ¨ ì´ë¯¸ì§">
            <a:extLst>
              <a:ext uri="{FF2B5EF4-FFF2-40B4-BE49-F238E27FC236}">
                <a16:creationId xmlns:a16="http://schemas.microsoft.com/office/drawing/2014/main" id="{C8B8CD54-C1CC-4A47-A127-29047159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84" y="1386157"/>
            <a:ext cx="1943352" cy="145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BD63883-98C9-49BA-9FD2-017FA08A7F9B}"/>
              </a:ext>
            </a:extLst>
          </p:cNvPr>
          <p:cNvSpPr txBox="1"/>
          <p:nvPr/>
        </p:nvSpPr>
        <p:spPr>
          <a:xfrm>
            <a:off x="5709230" y="2843671"/>
            <a:ext cx="6463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500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DAA232D6-D897-4BC4-9AAD-71032FB504AB}"/>
              </a:ext>
            </a:extLst>
          </p:cNvPr>
          <p:cNvSpPr txBox="1"/>
          <p:nvPr/>
        </p:nvSpPr>
        <p:spPr>
          <a:xfrm>
            <a:off x="4512394" y="3248205"/>
            <a:ext cx="645240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   )</a:t>
            </a:r>
            <a:endParaRPr lang="ko-KR" alt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Feature Engineering |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12DD063-1D85-4EFC-B474-3FE492877291}"/>
              </a:ext>
            </a:extLst>
          </p:cNvPr>
          <p:cNvSpPr txBox="1"/>
          <p:nvPr/>
        </p:nvSpPr>
        <p:spPr>
          <a:xfrm>
            <a:off x="2067924" y="3419663"/>
            <a:ext cx="12570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3F7EDE-0238-4588-AA47-4E49B25A443A}"/>
              </a:ext>
            </a:extLst>
          </p:cNvPr>
          <p:cNvSpPr txBox="1"/>
          <p:nvPr/>
        </p:nvSpPr>
        <p:spPr>
          <a:xfrm>
            <a:off x="9055414" y="4798771"/>
            <a:ext cx="6463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677F84-1FA5-41C2-9ACB-C8070F16DBA7}"/>
              </a:ext>
            </a:extLst>
          </p:cNvPr>
          <p:cNvSpPr txBox="1"/>
          <p:nvPr/>
        </p:nvSpPr>
        <p:spPr>
          <a:xfrm>
            <a:off x="7391609" y="4797788"/>
            <a:ext cx="1047082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685EA-E615-44F1-9492-2B8BE573CAA1}"/>
              </a:ext>
            </a:extLst>
          </p:cNvPr>
          <p:cNvSpPr txBox="1"/>
          <p:nvPr/>
        </p:nvSpPr>
        <p:spPr>
          <a:xfrm>
            <a:off x="3271698" y="3156983"/>
            <a:ext cx="10005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0" name="Picture 2" descr="ê´ë ¨ ì´ë¯¸ì§">
            <a:extLst>
              <a:ext uri="{FF2B5EF4-FFF2-40B4-BE49-F238E27FC236}">
                <a16:creationId xmlns:a16="http://schemas.microsoft.com/office/drawing/2014/main" id="{04DCABE8-8EA8-4F02-AF80-FC51281EA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930" y="3274733"/>
            <a:ext cx="1918676" cy="143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singer shadow pngì ëí ì´ë¯¸ì§ ê²ìê²°ê³¼">
            <a:extLst>
              <a:ext uri="{FF2B5EF4-FFF2-40B4-BE49-F238E27FC236}">
                <a16:creationId xmlns:a16="http://schemas.microsoft.com/office/drawing/2014/main" id="{86EC3210-0BFF-4E0C-907E-E7AEBA6E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26" y="3306035"/>
            <a:ext cx="1376404" cy="137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69A919-1372-40DA-9563-1C32F43D1CA2}"/>
              </a:ext>
            </a:extLst>
          </p:cNvPr>
          <p:cNvSpPr txBox="1"/>
          <p:nvPr/>
        </p:nvSpPr>
        <p:spPr>
          <a:xfrm>
            <a:off x="3324999" y="5300945"/>
            <a:ext cx="8469836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재청취율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재청취한 아티스트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/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곡수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56C8B0-2FD2-4973-B24F-DF4D3A0031FC}"/>
              </a:ext>
            </a:extLst>
          </p:cNvPr>
          <p:cNvSpPr txBox="1"/>
          <p:nvPr/>
        </p:nvSpPr>
        <p:spPr>
          <a:xfrm>
            <a:off x="2067924" y="5100127"/>
            <a:ext cx="12570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∝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D869630-3C55-4132-9E18-159818FE5644}"/>
              </a:ext>
            </a:extLst>
          </p:cNvPr>
          <p:cNvCxnSpPr>
            <a:cxnSpLocks/>
          </p:cNvCxnSpPr>
          <p:nvPr/>
        </p:nvCxnSpPr>
        <p:spPr>
          <a:xfrm>
            <a:off x="6948692" y="3401023"/>
            <a:ext cx="0" cy="137396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C4AF3BC-1886-4DAE-B8F5-25E02A3BEA7D}"/>
              </a:ext>
            </a:extLst>
          </p:cNvPr>
          <p:cNvSpPr txBox="1"/>
          <p:nvPr/>
        </p:nvSpPr>
        <p:spPr>
          <a:xfrm>
            <a:off x="2205401" y="1346709"/>
            <a:ext cx="54617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           )</a:t>
            </a:r>
            <a:endParaRPr lang="ko-KR" altLang="en-US" sz="115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261458-8F8C-40E2-8BA5-1430BC721B16}"/>
              </a:ext>
            </a:extLst>
          </p:cNvPr>
          <p:cNvSpPr txBox="1"/>
          <p:nvPr/>
        </p:nvSpPr>
        <p:spPr>
          <a:xfrm>
            <a:off x="5709230" y="2843671"/>
            <a:ext cx="64633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1797ABB-E434-4409-AA88-212D268495F1}"/>
              </a:ext>
            </a:extLst>
          </p:cNvPr>
          <p:cNvCxnSpPr>
            <a:cxnSpLocks/>
          </p:cNvCxnSpPr>
          <p:nvPr/>
        </p:nvCxnSpPr>
        <p:spPr>
          <a:xfrm>
            <a:off x="5048099" y="1590749"/>
            <a:ext cx="0" cy="137396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1412FEE-F0C1-4EA2-9269-E368E093EA77}"/>
              </a:ext>
            </a:extLst>
          </p:cNvPr>
          <p:cNvSpPr txBox="1"/>
          <p:nvPr/>
        </p:nvSpPr>
        <p:spPr>
          <a:xfrm>
            <a:off x="2809524" y="2843671"/>
            <a:ext cx="223651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AE40EF-EF3D-4F2D-8147-FB8E3D300DC9}"/>
              </a:ext>
            </a:extLst>
          </p:cNvPr>
          <p:cNvSpPr txBox="1"/>
          <p:nvPr/>
        </p:nvSpPr>
        <p:spPr>
          <a:xfrm>
            <a:off x="1099537" y="1183908"/>
            <a:ext cx="10005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</a:t>
            </a:r>
            <a:endParaRPr lang="ko-KR" altLang="en-US" sz="11500" b="1" i="1" dirty="0">
              <a:solidFill>
                <a:schemeClr val="tx1">
                  <a:lumMod val="75000"/>
                  <a:lumOff val="2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61" name="Picture 2" descr="ê´ë ¨ ì´ë¯¸ì§">
            <a:extLst>
              <a:ext uri="{FF2B5EF4-FFF2-40B4-BE49-F238E27FC236}">
                <a16:creationId xmlns:a16="http://schemas.microsoft.com/office/drawing/2014/main" id="{95B0FC01-527B-4CBD-86CF-7603D9B75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84" y="1386157"/>
            <a:ext cx="1943352" cy="145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song icon pngì ëí ì´ë¯¸ì§ ê²ìê²°ê³¼">
            <a:extLst>
              <a:ext uri="{FF2B5EF4-FFF2-40B4-BE49-F238E27FC236}">
                <a16:creationId xmlns:a16="http://schemas.microsoft.com/office/drawing/2014/main" id="{3BF7EEC5-FF4A-431C-B74D-1302F44FD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33" y="1415292"/>
            <a:ext cx="1408655" cy="14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307FB2C-90EB-403E-AD77-BE94D46EBBB1}"/>
              </a:ext>
            </a:extLst>
          </p:cNvPr>
          <p:cNvSpPr txBox="1"/>
          <p:nvPr/>
        </p:nvSpPr>
        <p:spPr>
          <a:xfrm>
            <a:off x="4879983" y="4794715"/>
            <a:ext cx="2236511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4" name="Picture 6" descr="song icon pngì ëí ì´ë¯¸ì§ ê²ìê²°ê³¼">
            <a:extLst>
              <a:ext uri="{FF2B5EF4-FFF2-40B4-BE49-F238E27FC236}">
                <a16:creationId xmlns:a16="http://schemas.microsoft.com/office/drawing/2014/main" id="{622388F7-6DE0-4DF6-8CFD-8A9484728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2" y="3366336"/>
            <a:ext cx="1408655" cy="140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C02F6B-DFC8-48C0-8BCE-88648CA246E8}"/>
              </a:ext>
            </a:extLst>
          </p:cNvPr>
          <p:cNvSpPr txBox="1"/>
          <p:nvPr/>
        </p:nvSpPr>
        <p:spPr>
          <a:xfrm>
            <a:off x="153399" y="746122"/>
            <a:ext cx="1110348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기본가정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아티스트에 대한 선호도가 높으면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재청취할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확률이 더 높을 것이다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33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D22E5AC-E86F-4F21-A263-4630EFFA0D43}"/>
              </a:ext>
            </a:extLst>
          </p:cNvPr>
          <p:cNvGrpSpPr/>
          <p:nvPr/>
        </p:nvGrpSpPr>
        <p:grpSpPr>
          <a:xfrm>
            <a:off x="263183" y="178632"/>
            <a:ext cx="1192469" cy="400110"/>
            <a:chOff x="263183" y="143463"/>
            <a:chExt cx="1192469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672787-7BD2-4F63-8F94-F0E10E229129}"/>
                </a:ext>
              </a:extLst>
            </p:cNvPr>
            <p:cNvSpPr txBox="1"/>
            <p:nvPr/>
          </p:nvSpPr>
          <p:spPr>
            <a:xfrm>
              <a:off x="296360" y="143463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문제 정의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9156F69-1A8F-4272-A691-8B0002A51A6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370E83-7479-424B-8DD7-4B64AC46432A}"/>
              </a:ext>
            </a:extLst>
          </p:cNvPr>
          <p:cNvSpPr txBox="1"/>
          <p:nvPr/>
        </p:nvSpPr>
        <p:spPr>
          <a:xfrm>
            <a:off x="2851361" y="1522259"/>
            <a:ext cx="6489277" cy="1335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사용자의 과거 청취 데이터를 기반으로 </a:t>
            </a:r>
            <a:endParaRPr lang="en-US" altLang="ko-KR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노래 </a:t>
            </a:r>
            <a:r>
              <a:rPr lang="ko-KR" altLang="en-US" sz="3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</a:t>
            </a:r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여부를 예측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AD18789-76F6-4031-B474-9E69F47CC4B2}"/>
              </a:ext>
            </a:extLst>
          </p:cNvPr>
          <p:cNvGrpSpPr/>
          <p:nvPr/>
        </p:nvGrpSpPr>
        <p:grpSpPr>
          <a:xfrm>
            <a:off x="2074308" y="4030938"/>
            <a:ext cx="8043384" cy="1164671"/>
            <a:chOff x="2000263" y="4030938"/>
            <a:chExt cx="8043384" cy="116467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D36A50F-FE67-4352-9882-CFCA45FAB4D8}"/>
                </a:ext>
              </a:extLst>
            </p:cNvPr>
            <p:cNvSpPr/>
            <p:nvPr/>
          </p:nvSpPr>
          <p:spPr>
            <a:xfrm>
              <a:off x="3947647" y="4030938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사용자가 해당 노래를 처음으로 듣고 한달 안에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재청취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한 경우</a:t>
              </a:r>
            </a:p>
          </p:txBody>
        </p:sp>
        <p:sp>
          <p:nvSpPr>
            <p:cNvPr id="8" name="왼쪽 중괄호 7">
              <a:extLst>
                <a:ext uri="{FF2B5EF4-FFF2-40B4-BE49-F238E27FC236}">
                  <a16:creationId xmlns:a16="http://schemas.microsoft.com/office/drawing/2014/main" id="{82282AD2-0C67-4D25-8EC5-5413B6E6C0EC}"/>
                </a:ext>
              </a:extLst>
            </p:cNvPr>
            <p:cNvSpPr/>
            <p:nvPr/>
          </p:nvSpPr>
          <p:spPr>
            <a:xfrm>
              <a:off x="3576250" y="4073829"/>
              <a:ext cx="297662" cy="1049271"/>
            </a:xfrm>
            <a:prstGeom prst="lef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0C85A21-EF5B-44B5-A5CE-7F38EFFA9EC4}"/>
                </a:ext>
              </a:extLst>
            </p:cNvPr>
            <p:cNvSpPr/>
            <p:nvPr/>
          </p:nvSpPr>
          <p:spPr>
            <a:xfrm>
              <a:off x="3947647" y="4733944"/>
              <a:ext cx="6096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해당 노래를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듣긴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했지만</a:t>
              </a:r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,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한달 안에 </a:t>
              </a:r>
              <a:r>
                <a:rPr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재청취하지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않은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 경우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3CB71D-29C8-411C-9CBA-3C5D15AF95C5}"/>
                </a:ext>
              </a:extLst>
            </p:cNvPr>
            <p:cNvSpPr txBox="1"/>
            <p:nvPr/>
          </p:nvSpPr>
          <p:spPr>
            <a:xfrm>
              <a:off x="2000263" y="4295811"/>
              <a:ext cx="14023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3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Target</a:t>
              </a:r>
              <a:endPara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6BA67F-2577-45BE-A287-DB38434DFF3B}"/>
                </a:ext>
              </a:extLst>
            </p:cNvPr>
            <p:cNvSpPr txBox="1"/>
            <p:nvPr/>
          </p:nvSpPr>
          <p:spPr>
            <a:xfrm>
              <a:off x="2264471" y="4872901"/>
              <a:ext cx="8739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(</a:t>
              </a:r>
              <a:r>
                <a:rPr lang="ko-KR" altLang="en-US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반응변수</a:t>
              </a:r>
              <a:r>
                <a:rPr lang="en-US" altLang="ko-KR" sz="120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 UltraLight" panose="00000300000000000000" pitchFamily="2" charset="-127"/>
                  <a:ea typeface="나눔바른고딕 UltraLight" panose="00000300000000000000" pitchFamily="2" charset="-127"/>
                </a:rPr>
                <a:t>)</a:t>
              </a:r>
              <a:endPara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endParaRP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BE7764-62D9-4B95-83ED-0D98FD7AAACD}"/>
              </a:ext>
            </a:extLst>
          </p:cNvPr>
          <p:cNvCxnSpPr>
            <a:cxnSpLocks/>
          </p:cNvCxnSpPr>
          <p:nvPr/>
        </p:nvCxnSpPr>
        <p:spPr>
          <a:xfrm>
            <a:off x="6096000" y="3075259"/>
            <a:ext cx="0" cy="6128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9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BFC631-99A2-40F4-A360-2AA76BEE9836}"/>
              </a:ext>
            </a:extLst>
          </p:cNvPr>
          <p:cNvSpPr/>
          <p:nvPr/>
        </p:nvSpPr>
        <p:spPr>
          <a:xfrm>
            <a:off x="6456218" y="1508730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Feature Engineering |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유저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&amp;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4672232-D1C8-46C3-82B5-9198B25FE923}"/>
              </a:ext>
            </a:extLst>
          </p:cNvPr>
          <p:cNvSpPr txBox="1"/>
          <p:nvPr/>
        </p:nvSpPr>
        <p:spPr>
          <a:xfrm>
            <a:off x="7113434" y="1542131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9B61D1-AD71-482D-9158-044FFC87047C}"/>
              </a:ext>
            </a:extLst>
          </p:cNvPr>
          <p:cNvGrpSpPr/>
          <p:nvPr/>
        </p:nvGrpSpPr>
        <p:grpSpPr>
          <a:xfrm>
            <a:off x="408073" y="1212272"/>
            <a:ext cx="5807027" cy="5168586"/>
            <a:chOff x="2985018" y="1110672"/>
            <a:chExt cx="5807027" cy="51685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77824-ED4B-4D33-B0E9-249FE27245A4}"/>
                </a:ext>
              </a:extLst>
            </p:cNvPr>
            <p:cNvSpPr/>
            <p:nvPr/>
          </p:nvSpPr>
          <p:spPr>
            <a:xfrm>
              <a:off x="5430981" y="1110673"/>
              <a:ext cx="979055" cy="4636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3EB953-7F6C-4EFD-9A60-2ADD0981DA5D}"/>
                </a:ext>
              </a:extLst>
            </p:cNvPr>
            <p:cNvSpPr txBox="1"/>
            <p:nvPr/>
          </p:nvSpPr>
          <p:spPr>
            <a:xfrm>
              <a:off x="4956143" y="5885304"/>
              <a:ext cx="1928733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 전체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07252D-A25A-4E91-8AB9-AC1BB638A132}"/>
                </a:ext>
              </a:extLst>
            </p:cNvPr>
            <p:cNvSpPr/>
            <p:nvPr/>
          </p:nvSpPr>
          <p:spPr>
            <a:xfrm>
              <a:off x="5430981" y="1110673"/>
              <a:ext cx="979055" cy="2953327"/>
            </a:xfrm>
            <a:prstGeom prst="rect">
              <a:avLst/>
            </a:prstGeom>
            <a:solidFill>
              <a:srgbClr val="E07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96F6FAA8-5D20-49D8-AFAA-D67C34E0464D}"/>
                </a:ext>
              </a:extLst>
            </p:cNvPr>
            <p:cNvSpPr/>
            <p:nvPr/>
          </p:nvSpPr>
          <p:spPr>
            <a:xfrm>
              <a:off x="4599711" y="1110674"/>
              <a:ext cx="508000" cy="2953326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427078-EF93-4777-8347-65FDDF68D0C3}"/>
                </a:ext>
              </a:extLst>
            </p:cNvPr>
            <p:cNvSpPr/>
            <p:nvPr/>
          </p:nvSpPr>
          <p:spPr>
            <a:xfrm>
              <a:off x="5430981" y="1110672"/>
              <a:ext cx="979055" cy="1493983"/>
            </a:xfrm>
            <a:prstGeom prst="rect">
              <a:avLst/>
            </a:prstGeom>
            <a:solidFill>
              <a:srgbClr val="C4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0419DB-7DCA-40E1-B93E-19AB1139EB49}"/>
                </a:ext>
              </a:extLst>
            </p:cNvPr>
            <p:cNvSpPr txBox="1"/>
            <p:nvPr/>
          </p:nvSpPr>
          <p:spPr>
            <a:xfrm>
              <a:off x="2985018" y="2230315"/>
              <a:ext cx="1552028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왼쪽 중괄호 31">
              <a:extLst>
                <a:ext uri="{FF2B5EF4-FFF2-40B4-BE49-F238E27FC236}">
                  <a16:creationId xmlns:a16="http://schemas.microsoft.com/office/drawing/2014/main" id="{99CFE3D0-07BC-464A-86B1-8D4FDB6A6B76}"/>
                </a:ext>
              </a:extLst>
            </p:cNvPr>
            <p:cNvSpPr/>
            <p:nvPr/>
          </p:nvSpPr>
          <p:spPr>
            <a:xfrm rot="10800000">
              <a:off x="6733306" y="1127991"/>
              <a:ext cx="405570" cy="1493983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61FDBA-8112-480B-8404-311A6C545A65}"/>
                </a:ext>
              </a:extLst>
            </p:cNvPr>
            <p:cNvSpPr txBox="1"/>
            <p:nvPr/>
          </p:nvSpPr>
          <p:spPr>
            <a:xfrm>
              <a:off x="7185515" y="1517962"/>
              <a:ext cx="1606530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재청취한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3B82AB-8F6C-41CF-BA49-DB4C64B44AC0}"/>
              </a:ext>
            </a:extLst>
          </p:cNvPr>
          <p:cNvSpPr/>
          <p:nvPr/>
        </p:nvSpPr>
        <p:spPr>
          <a:xfrm>
            <a:off x="6456219" y="1101440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1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2D95A-6C1A-473C-AEDA-2FBE4A589501}"/>
              </a:ext>
            </a:extLst>
          </p:cNvPr>
          <p:cNvSpPr txBox="1"/>
          <p:nvPr/>
        </p:nvSpPr>
        <p:spPr>
          <a:xfrm>
            <a:off x="6674708" y="2334961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C4E66E-6F16-4E09-ABA4-48F16DBAC4B0}"/>
              </a:ext>
            </a:extLst>
          </p:cNvPr>
          <p:cNvCxnSpPr/>
          <p:nvPr/>
        </p:nvCxnSpPr>
        <p:spPr>
          <a:xfrm>
            <a:off x="7136982" y="2681223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C9F688-E368-4C8C-8A2E-B0CAD7141FBD}"/>
              </a:ext>
            </a:extLst>
          </p:cNvPr>
          <p:cNvSpPr/>
          <p:nvPr/>
        </p:nvSpPr>
        <p:spPr>
          <a:xfrm>
            <a:off x="7273638" y="2861849"/>
            <a:ext cx="438728" cy="3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76983E-1713-4E7A-99B2-C18C08F2151E}"/>
              </a:ext>
            </a:extLst>
          </p:cNvPr>
          <p:cNvSpPr/>
          <p:nvPr/>
        </p:nvSpPr>
        <p:spPr>
          <a:xfrm>
            <a:off x="7284083" y="2205744"/>
            <a:ext cx="417838" cy="35241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F635AC-693B-4FE9-BCBC-EA8D5BA73FB0}"/>
              </a:ext>
            </a:extLst>
          </p:cNvPr>
          <p:cNvSpPr txBox="1"/>
          <p:nvPr/>
        </p:nvSpPr>
        <p:spPr>
          <a:xfrm>
            <a:off x="7655737" y="209835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BDAA7D-1666-45B6-8483-DF8FB86D78A7}"/>
              </a:ext>
            </a:extLst>
          </p:cNvPr>
          <p:cNvSpPr txBox="1"/>
          <p:nvPr/>
        </p:nvSpPr>
        <p:spPr>
          <a:xfrm>
            <a:off x="7655737" y="280429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전체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A3CB3-61CE-4A90-8C8E-6DB2B1895E53}"/>
              </a:ext>
            </a:extLst>
          </p:cNvPr>
          <p:cNvSpPr/>
          <p:nvPr/>
        </p:nvSpPr>
        <p:spPr>
          <a:xfrm>
            <a:off x="6456218" y="4122445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67F03-0B12-4861-B003-9D0BB02D29E8}"/>
              </a:ext>
            </a:extLst>
          </p:cNvPr>
          <p:cNvSpPr txBox="1"/>
          <p:nvPr/>
        </p:nvSpPr>
        <p:spPr>
          <a:xfrm>
            <a:off x="7113434" y="4155846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4C75C7C-BE1A-43A3-8A93-336B52566D11}"/>
              </a:ext>
            </a:extLst>
          </p:cNvPr>
          <p:cNvSpPr/>
          <p:nvPr/>
        </p:nvSpPr>
        <p:spPr>
          <a:xfrm>
            <a:off x="6456219" y="3715155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2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2442C-FE12-44E6-A33F-C4D3E60B5DFE}"/>
              </a:ext>
            </a:extLst>
          </p:cNvPr>
          <p:cNvSpPr txBox="1"/>
          <p:nvPr/>
        </p:nvSpPr>
        <p:spPr>
          <a:xfrm>
            <a:off x="6674708" y="4948676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1C581DC-AB1B-4034-9AA5-0DD9F57DF336}"/>
              </a:ext>
            </a:extLst>
          </p:cNvPr>
          <p:cNvCxnSpPr/>
          <p:nvPr/>
        </p:nvCxnSpPr>
        <p:spPr>
          <a:xfrm>
            <a:off x="7136982" y="5294938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8C559C-66AD-40BB-BB8F-CDC72DB89E13}"/>
              </a:ext>
            </a:extLst>
          </p:cNvPr>
          <p:cNvSpPr/>
          <p:nvPr/>
        </p:nvSpPr>
        <p:spPr>
          <a:xfrm>
            <a:off x="7273638" y="5475564"/>
            <a:ext cx="438728" cy="35560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84E30B-28C0-42AC-82E5-00971D66BC0E}"/>
              </a:ext>
            </a:extLst>
          </p:cNvPr>
          <p:cNvSpPr/>
          <p:nvPr/>
        </p:nvSpPr>
        <p:spPr>
          <a:xfrm>
            <a:off x="7284083" y="4819459"/>
            <a:ext cx="417838" cy="35241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5EB26C-E7B3-4364-94F7-51A761961DAC}"/>
              </a:ext>
            </a:extLst>
          </p:cNvPr>
          <p:cNvSpPr txBox="1"/>
          <p:nvPr/>
        </p:nvSpPr>
        <p:spPr>
          <a:xfrm>
            <a:off x="7655737" y="471207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재청취한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6A9248-6049-4711-92DB-797441177B34}"/>
              </a:ext>
            </a:extLst>
          </p:cNvPr>
          <p:cNvSpPr txBox="1"/>
          <p:nvPr/>
        </p:nvSpPr>
        <p:spPr>
          <a:xfrm>
            <a:off x="7655737" y="541800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692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BFC631-99A2-40F4-A360-2AA76BEE9836}"/>
              </a:ext>
            </a:extLst>
          </p:cNvPr>
          <p:cNvSpPr/>
          <p:nvPr/>
        </p:nvSpPr>
        <p:spPr>
          <a:xfrm>
            <a:off x="6456218" y="1508730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Feature Engineering |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유저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&amp;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4672232-D1C8-46C3-82B5-9198B25FE923}"/>
              </a:ext>
            </a:extLst>
          </p:cNvPr>
          <p:cNvSpPr txBox="1"/>
          <p:nvPr/>
        </p:nvSpPr>
        <p:spPr>
          <a:xfrm>
            <a:off x="7113434" y="1542131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9B61D1-AD71-482D-9158-044FFC87047C}"/>
              </a:ext>
            </a:extLst>
          </p:cNvPr>
          <p:cNvGrpSpPr/>
          <p:nvPr/>
        </p:nvGrpSpPr>
        <p:grpSpPr>
          <a:xfrm>
            <a:off x="408073" y="1212272"/>
            <a:ext cx="5807027" cy="5168586"/>
            <a:chOff x="2985018" y="1110672"/>
            <a:chExt cx="5807027" cy="51685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77824-ED4B-4D33-B0E9-249FE27245A4}"/>
                </a:ext>
              </a:extLst>
            </p:cNvPr>
            <p:cNvSpPr/>
            <p:nvPr/>
          </p:nvSpPr>
          <p:spPr>
            <a:xfrm>
              <a:off x="5430981" y="1110673"/>
              <a:ext cx="979055" cy="4636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3EB953-7F6C-4EFD-9A60-2ADD0981DA5D}"/>
                </a:ext>
              </a:extLst>
            </p:cNvPr>
            <p:cNvSpPr txBox="1"/>
            <p:nvPr/>
          </p:nvSpPr>
          <p:spPr>
            <a:xfrm>
              <a:off x="4956143" y="5885304"/>
              <a:ext cx="1928733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 전체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07252D-A25A-4E91-8AB9-AC1BB638A132}"/>
                </a:ext>
              </a:extLst>
            </p:cNvPr>
            <p:cNvSpPr/>
            <p:nvPr/>
          </p:nvSpPr>
          <p:spPr>
            <a:xfrm>
              <a:off x="5430981" y="1110673"/>
              <a:ext cx="979055" cy="2953327"/>
            </a:xfrm>
            <a:prstGeom prst="rect">
              <a:avLst/>
            </a:prstGeom>
            <a:solidFill>
              <a:srgbClr val="E07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96F6FAA8-5D20-49D8-AFAA-D67C34E0464D}"/>
                </a:ext>
              </a:extLst>
            </p:cNvPr>
            <p:cNvSpPr/>
            <p:nvPr/>
          </p:nvSpPr>
          <p:spPr>
            <a:xfrm>
              <a:off x="4599711" y="1110674"/>
              <a:ext cx="508000" cy="2953326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427078-EF93-4777-8347-65FDDF68D0C3}"/>
                </a:ext>
              </a:extLst>
            </p:cNvPr>
            <p:cNvSpPr/>
            <p:nvPr/>
          </p:nvSpPr>
          <p:spPr>
            <a:xfrm>
              <a:off x="5430981" y="1110672"/>
              <a:ext cx="979055" cy="1493983"/>
            </a:xfrm>
            <a:prstGeom prst="rect">
              <a:avLst/>
            </a:prstGeom>
            <a:solidFill>
              <a:srgbClr val="C4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0419DB-7DCA-40E1-B93E-19AB1139EB49}"/>
                </a:ext>
              </a:extLst>
            </p:cNvPr>
            <p:cNvSpPr txBox="1"/>
            <p:nvPr/>
          </p:nvSpPr>
          <p:spPr>
            <a:xfrm>
              <a:off x="2985018" y="2230315"/>
              <a:ext cx="1552028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왼쪽 중괄호 31">
              <a:extLst>
                <a:ext uri="{FF2B5EF4-FFF2-40B4-BE49-F238E27FC236}">
                  <a16:creationId xmlns:a16="http://schemas.microsoft.com/office/drawing/2014/main" id="{99CFE3D0-07BC-464A-86B1-8D4FDB6A6B76}"/>
                </a:ext>
              </a:extLst>
            </p:cNvPr>
            <p:cNvSpPr/>
            <p:nvPr/>
          </p:nvSpPr>
          <p:spPr>
            <a:xfrm rot="10800000">
              <a:off x="6733306" y="1127991"/>
              <a:ext cx="405570" cy="1493983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61FDBA-8112-480B-8404-311A6C545A65}"/>
                </a:ext>
              </a:extLst>
            </p:cNvPr>
            <p:cNvSpPr txBox="1"/>
            <p:nvPr/>
          </p:nvSpPr>
          <p:spPr>
            <a:xfrm>
              <a:off x="7185515" y="1517962"/>
              <a:ext cx="1606530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재청취한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3B82AB-8F6C-41CF-BA49-DB4C64B44AC0}"/>
              </a:ext>
            </a:extLst>
          </p:cNvPr>
          <p:cNvSpPr/>
          <p:nvPr/>
        </p:nvSpPr>
        <p:spPr>
          <a:xfrm>
            <a:off x="6456219" y="1101440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1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2D95A-6C1A-473C-AEDA-2FBE4A589501}"/>
              </a:ext>
            </a:extLst>
          </p:cNvPr>
          <p:cNvSpPr txBox="1"/>
          <p:nvPr/>
        </p:nvSpPr>
        <p:spPr>
          <a:xfrm>
            <a:off x="6674708" y="2334961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C4E66E-6F16-4E09-ABA4-48F16DBAC4B0}"/>
              </a:ext>
            </a:extLst>
          </p:cNvPr>
          <p:cNvCxnSpPr/>
          <p:nvPr/>
        </p:nvCxnSpPr>
        <p:spPr>
          <a:xfrm>
            <a:off x="7136982" y="2681223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C9F688-E368-4C8C-8A2E-B0CAD7141FBD}"/>
              </a:ext>
            </a:extLst>
          </p:cNvPr>
          <p:cNvSpPr/>
          <p:nvPr/>
        </p:nvSpPr>
        <p:spPr>
          <a:xfrm>
            <a:off x="7273638" y="2861849"/>
            <a:ext cx="438728" cy="3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76983E-1713-4E7A-99B2-C18C08F2151E}"/>
              </a:ext>
            </a:extLst>
          </p:cNvPr>
          <p:cNvSpPr/>
          <p:nvPr/>
        </p:nvSpPr>
        <p:spPr>
          <a:xfrm>
            <a:off x="7284083" y="2205744"/>
            <a:ext cx="417838" cy="35241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F635AC-693B-4FE9-BCBC-EA8D5BA73FB0}"/>
              </a:ext>
            </a:extLst>
          </p:cNvPr>
          <p:cNvSpPr txBox="1"/>
          <p:nvPr/>
        </p:nvSpPr>
        <p:spPr>
          <a:xfrm>
            <a:off x="7655737" y="209835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BDAA7D-1666-45B6-8483-DF8FB86D78A7}"/>
              </a:ext>
            </a:extLst>
          </p:cNvPr>
          <p:cNvSpPr txBox="1"/>
          <p:nvPr/>
        </p:nvSpPr>
        <p:spPr>
          <a:xfrm>
            <a:off x="7655737" y="280429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전체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A3CB3-61CE-4A90-8C8E-6DB2B1895E53}"/>
              </a:ext>
            </a:extLst>
          </p:cNvPr>
          <p:cNvSpPr/>
          <p:nvPr/>
        </p:nvSpPr>
        <p:spPr>
          <a:xfrm>
            <a:off x="6456218" y="4122445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67F03-0B12-4861-B003-9D0BB02D29E8}"/>
              </a:ext>
            </a:extLst>
          </p:cNvPr>
          <p:cNvSpPr txBox="1"/>
          <p:nvPr/>
        </p:nvSpPr>
        <p:spPr>
          <a:xfrm>
            <a:off x="7113434" y="4155846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4C75C7C-BE1A-43A3-8A93-336B52566D11}"/>
              </a:ext>
            </a:extLst>
          </p:cNvPr>
          <p:cNvSpPr/>
          <p:nvPr/>
        </p:nvSpPr>
        <p:spPr>
          <a:xfrm>
            <a:off x="6456219" y="3715155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1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2442C-FE12-44E6-A33F-C4D3E60B5DFE}"/>
              </a:ext>
            </a:extLst>
          </p:cNvPr>
          <p:cNvSpPr txBox="1"/>
          <p:nvPr/>
        </p:nvSpPr>
        <p:spPr>
          <a:xfrm>
            <a:off x="6674708" y="4948676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1C581DC-AB1B-4034-9AA5-0DD9F57DF336}"/>
              </a:ext>
            </a:extLst>
          </p:cNvPr>
          <p:cNvCxnSpPr/>
          <p:nvPr/>
        </p:nvCxnSpPr>
        <p:spPr>
          <a:xfrm>
            <a:off x="7136982" y="5294938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8C559C-66AD-40BB-BB8F-CDC72DB89E13}"/>
              </a:ext>
            </a:extLst>
          </p:cNvPr>
          <p:cNvSpPr/>
          <p:nvPr/>
        </p:nvSpPr>
        <p:spPr>
          <a:xfrm>
            <a:off x="7273638" y="5475564"/>
            <a:ext cx="438728" cy="35560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84E30B-28C0-42AC-82E5-00971D66BC0E}"/>
              </a:ext>
            </a:extLst>
          </p:cNvPr>
          <p:cNvSpPr/>
          <p:nvPr/>
        </p:nvSpPr>
        <p:spPr>
          <a:xfrm>
            <a:off x="7284083" y="4819459"/>
            <a:ext cx="417838" cy="35241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5EB26C-E7B3-4364-94F7-51A761961DAC}"/>
              </a:ext>
            </a:extLst>
          </p:cNvPr>
          <p:cNvSpPr txBox="1"/>
          <p:nvPr/>
        </p:nvSpPr>
        <p:spPr>
          <a:xfrm>
            <a:off x="7655737" y="471207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재청취한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6A9248-6049-4711-92DB-797441177B34}"/>
              </a:ext>
            </a:extLst>
          </p:cNvPr>
          <p:cNvSpPr txBox="1"/>
          <p:nvPr/>
        </p:nvSpPr>
        <p:spPr>
          <a:xfrm>
            <a:off x="7655737" y="541800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628BB7-2EC3-41AD-ACAE-92F8A3C67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DB415-C5ED-4B3E-8140-270D71E767A4}"/>
              </a:ext>
            </a:extLst>
          </p:cNvPr>
          <p:cNvSpPr txBox="1"/>
          <p:nvPr/>
        </p:nvSpPr>
        <p:spPr>
          <a:xfrm>
            <a:off x="3344997" y="905377"/>
            <a:ext cx="5421677" cy="1992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방식을 아티스트 뿐만 아니라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노래의 장르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에도 적용하여</a:t>
            </a: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각각에 대한 조건부 확률을 구하여 변수로 사용했다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DFCA6B-98B5-4182-8005-E809AB9AB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24" y="3255234"/>
            <a:ext cx="2200559" cy="220055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F593A1D-84C6-42D2-8D4A-F8134994ED60}"/>
              </a:ext>
            </a:extLst>
          </p:cNvPr>
          <p:cNvSpPr txBox="1"/>
          <p:nvPr/>
        </p:nvSpPr>
        <p:spPr>
          <a:xfrm>
            <a:off x="1262621" y="5747009"/>
            <a:ext cx="222048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P(y=1|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94E412-3F31-49C6-BEAF-2767E7855E64}"/>
              </a:ext>
            </a:extLst>
          </p:cNvPr>
          <p:cNvSpPr txBox="1"/>
          <p:nvPr/>
        </p:nvSpPr>
        <p:spPr>
          <a:xfrm>
            <a:off x="4950207" y="5747009"/>
            <a:ext cx="222048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P(y=1|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647F55-25C9-43E8-A7D2-6EAFD54C2650}"/>
              </a:ext>
            </a:extLst>
          </p:cNvPr>
          <p:cNvSpPr txBox="1"/>
          <p:nvPr/>
        </p:nvSpPr>
        <p:spPr>
          <a:xfrm>
            <a:off x="8604116" y="5609385"/>
            <a:ext cx="222048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P(y=1|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E5B85E-1DD4-4970-847E-C94E36D6F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98" y="3472038"/>
            <a:ext cx="1941058" cy="19410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20ADF0-9BE1-47E9-B3A3-B527A0091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702" y="3296347"/>
            <a:ext cx="2205457" cy="220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71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BFC631-99A2-40F4-A360-2AA76BEE9836}"/>
              </a:ext>
            </a:extLst>
          </p:cNvPr>
          <p:cNvSpPr/>
          <p:nvPr/>
        </p:nvSpPr>
        <p:spPr>
          <a:xfrm>
            <a:off x="6456218" y="1508730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314640" cy="400110"/>
            <a:chOff x="263183" y="143463"/>
            <a:chExt cx="63146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28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Feature Engineering |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유저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&amp;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노래를 동시에 고려한 특성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4672232-D1C8-46C3-82B5-9198B25FE923}"/>
              </a:ext>
            </a:extLst>
          </p:cNvPr>
          <p:cNvSpPr txBox="1"/>
          <p:nvPr/>
        </p:nvSpPr>
        <p:spPr>
          <a:xfrm>
            <a:off x="7113434" y="1542131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B9B61D1-AD71-482D-9158-044FFC87047C}"/>
              </a:ext>
            </a:extLst>
          </p:cNvPr>
          <p:cNvGrpSpPr/>
          <p:nvPr/>
        </p:nvGrpSpPr>
        <p:grpSpPr>
          <a:xfrm>
            <a:off x="408073" y="1212272"/>
            <a:ext cx="5807027" cy="5168586"/>
            <a:chOff x="2985018" y="1110672"/>
            <a:chExt cx="5807027" cy="516858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077824-ED4B-4D33-B0E9-249FE27245A4}"/>
                </a:ext>
              </a:extLst>
            </p:cNvPr>
            <p:cNvSpPr/>
            <p:nvPr/>
          </p:nvSpPr>
          <p:spPr>
            <a:xfrm>
              <a:off x="5430981" y="1110673"/>
              <a:ext cx="979055" cy="463665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3EB953-7F6C-4EFD-9A60-2ADD0981DA5D}"/>
                </a:ext>
              </a:extLst>
            </p:cNvPr>
            <p:cNvSpPr txBox="1"/>
            <p:nvPr/>
          </p:nvSpPr>
          <p:spPr>
            <a:xfrm>
              <a:off x="4956143" y="5885304"/>
              <a:ext cx="1928733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 전체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707252D-A25A-4E91-8AB9-AC1BB638A132}"/>
                </a:ext>
              </a:extLst>
            </p:cNvPr>
            <p:cNvSpPr/>
            <p:nvPr/>
          </p:nvSpPr>
          <p:spPr>
            <a:xfrm>
              <a:off x="5430981" y="1110673"/>
              <a:ext cx="979055" cy="2953327"/>
            </a:xfrm>
            <a:prstGeom prst="rect">
              <a:avLst/>
            </a:prstGeom>
            <a:solidFill>
              <a:srgbClr val="E07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96F6FAA8-5D20-49D8-AFAA-D67C34E0464D}"/>
                </a:ext>
              </a:extLst>
            </p:cNvPr>
            <p:cNvSpPr/>
            <p:nvPr/>
          </p:nvSpPr>
          <p:spPr>
            <a:xfrm>
              <a:off x="4599711" y="1110674"/>
              <a:ext cx="508000" cy="2953326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4427078-EF93-4777-8347-65FDDF68D0C3}"/>
                </a:ext>
              </a:extLst>
            </p:cNvPr>
            <p:cNvSpPr/>
            <p:nvPr/>
          </p:nvSpPr>
          <p:spPr>
            <a:xfrm>
              <a:off x="5430981" y="1110672"/>
              <a:ext cx="979055" cy="1493983"/>
            </a:xfrm>
            <a:prstGeom prst="rect">
              <a:avLst/>
            </a:prstGeom>
            <a:solidFill>
              <a:srgbClr val="C4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0419DB-7DCA-40E1-B93E-19AB1139EB49}"/>
                </a:ext>
              </a:extLst>
            </p:cNvPr>
            <p:cNvSpPr txBox="1"/>
            <p:nvPr/>
          </p:nvSpPr>
          <p:spPr>
            <a:xfrm>
              <a:off x="2985018" y="2230315"/>
              <a:ext cx="1552028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들은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왼쪽 중괄호 31">
              <a:extLst>
                <a:ext uri="{FF2B5EF4-FFF2-40B4-BE49-F238E27FC236}">
                  <a16:creationId xmlns:a16="http://schemas.microsoft.com/office/drawing/2014/main" id="{99CFE3D0-07BC-464A-86B1-8D4FDB6A6B76}"/>
                </a:ext>
              </a:extLst>
            </p:cNvPr>
            <p:cNvSpPr/>
            <p:nvPr/>
          </p:nvSpPr>
          <p:spPr>
            <a:xfrm rot="10800000">
              <a:off x="6733306" y="1127991"/>
              <a:ext cx="405570" cy="1493983"/>
            </a:xfrm>
            <a:prstGeom prst="leftBrace">
              <a:avLst>
                <a:gd name="adj1" fmla="val 70151"/>
                <a:gd name="adj2" fmla="val 50000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861FDBA-8112-480B-8404-311A6C545A65}"/>
                </a:ext>
              </a:extLst>
            </p:cNvPr>
            <p:cNvSpPr txBox="1"/>
            <p:nvPr/>
          </p:nvSpPr>
          <p:spPr>
            <a:xfrm>
              <a:off x="7185515" y="1517962"/>
              <a:ext cx="1606530" cy="7140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유저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 재청취한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아티스트 </a:t>
              </a:r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 곡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3B82AB-8F6C-41CF-BA49-DB4C64B44AC0}"/>
              </a:ext>
            </a:extLst>
          </p:cNvPr>
          <p:cNvSpPr/>
          <p:nvPr/>
        </p:nvSpPr>
        <p:spPr>
          <a:xfrm>
            <a:off x="6456219" y="1101440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1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22D95A-6C1A-473C-AEDA-2FBE4A589501}"/>
              </a:ext>
            </a:extLst>
          </p:cNvPr>
          <p:cNvSpPr txBox="1"/>
          <p:nvPr/>
        </p:nvSpPr>
        <p:spPr>
          <a:xfrm>
            <a:off x="6674708" y="2334961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9C4E66E-6F16-4E09-ABA4-48F16DBAC4B0}"/>
              </a:ext>
            </a:extLst>
          </p:cNvPr>
          <p:cNvCxnSpPr/>
          <p:nvPr/>
        </p:nvCxnSpPr>
        <p:spPr>
          <a:xfrm>
            <a:off x="7136982" y="2681223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C9F688-E368-4C8C-8A2E-B0CAD7141FBD}"/>
              </a:ext>
            </a:extLst>
          </p:cNvPr>
          <p:cNvSpPr/>
          <p:nvPr/>
        </p:nvSpPr>
        <p:spPr>
          <a:xfrm>
            <a:off x="7273638" y="2861849"/>
            <a:ext cx="438728" cy="3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B76983E-1713-4E7A-99B2-C18C08F2151E}"/>
              </a:ext>
            </a:extLst>
          </p:cNvPr>
          <p:cNvSpPr/>
          <p:nvPr/>
        </p:nvSpPr>
        <p:spPr>
          <a:xfrm>
            <a:off x="7284083" y="2205744"/>
            <a:ext cx="417838" cy="35241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F635AC-693B-4FE9-BCBC-EA8D5BA73FB0}"/>
              </a:ext>
            </a:extLst>
          </p:cNvPr>
          <p:cNvSpPr txBox="1"/>
          <p:nvPr/>
        </p:nvSpPr>
        <p:spPr>
          <a:xfrm>
            <a:off x="7655737" y="209835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BDAA7D-1666-45B6-8483-DF8FB86D78A7}"/>
              </a:ext>
            </a:extLst>
          </p:cNvPr>
          <p:cNvSpPr txBox="1"/>
          <p:nvPr/>
        </p:nvSpPr>
        <p:spPr>
          <a:xfrm>
            <a:off x="7655737" y="280429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전체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2A3CB3-61CE-4A90-8C8E-6DB2B1895E53}"/>
              </a:ext>
            </a:extLst>
          </p:cNvPr>
          <p:cNvSpPr/>
          <p:nvPr/>
        </p:nvSpPr>
        <p:spPr>
          <a:xfrm>
            <a:off x="6456218" y="4122445"/>
            <a:ext cx="4941455" cy="2074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E67F03-0B12-4861-B003-9D0BB02D29E8}"/>
              </a:ext>
            </a:extLst>
          </p:cNvPr>
          <p:cNvSpPr txBox="1"/>
          <p:nvPr/>
        </p:nvSpPr>
        <p:spPr>
          <a:xfrm>
            <a:off x="7113434" y="4155846"/>
            <a:ext cx="380394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대한 선호도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4C75C7C-BE1A-43A3-8A93-336B52566D11}"/>
              </a:ext>
            </a:extLst>
          </p:cNvPr>
          <p:cNvSpPr/>
          <p:nvPr/>
        </p:nvSpPr>
        <p:spPr>
          <a:xfrm>
            <a:off x="6456219" y="3715155"/>
            <a:ext cx="1606530" cy="40729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1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82442C-FE12-44E6-A33F-C4D3E60B5DFE}"/>
              </a:ext>
            </a:extLst>
          </p:cNvPr>
          <p:cNvSpPr txBox="1"/>
          <p:nvPr/>
        </p:nvSpPr>
        <p:spPr>
          <a:xfrm>
            <a:off x="6674708" y="4948676"/>
            <a:ext cx="3449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1C581DC-AB1B-4034-9AA5-0DD9F57DF336}"/>
              </a:ext>
            </a:extLst>
          </p:cNvPr>
          <p:cNvCxnSpPr/>
          <p:nvPr/>
        </p:nvCxnSpPr>
        <p:spPr>
          <a:xfrm>
            <a:off x="7136982" y="5294938"/>
            <a:ext cx="410555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18C559C-66AD-40BB-BB8F-CDC72DB89E13}"/>
              </a:ext>
            </a:extLst>
          </p:cNvPr>
          <p:cNvSpPr/>
          <p:nvPr/>
        </p:nvSpPr>
        <p:spPr>
          <a:xfrm>
            <a:off x="7273638" y="5475564"/>
            <a:ext cx="438728" cy="355600"/>
          </a:xfrm>
          <a:prstGeom prst="rect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D84E30B-28C0-42AC-82E5-00971D66BC0E}"/>
              </a:ext>
            </a:extLst>
          </p:cNvPr>
          <p:cNvSpPr/>
          <p:nvPr/>
        </p:nvSpPr>
        <p:spPr>
          <a:xfrm>
            <a:off x="7284083" y="4819459"/>
            <a:ext cx="417838" cy="352410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F5EB26C-E7B3-4364-94F7-51A761961DAC}"/>
              </a:ext>
            </a:extLst>
          </p:cNvPr>
          <p:cNvSpPr txBox="1"/>
          <p:nvPr/>
        </p:nvSpPr>
        <p:spPr>
          <a:xfrm>
            <a:off x="7655737" y="4712073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재청취한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6A9248-6049-4711-92DB-797441177B34}"/>
              </a:ext>
            </a:extLst>
          </p:cNvPr>
          <p:cNvSpPr txBox="1"/>
          <p:nvPr/>
        </p:nvSpPr>
        <p:spPr>
          <a:xfrm>
            <a:off x="7655737" y="5418008"/>
            <a:ext cx="364836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청취한 아티스트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곡 수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628BB7-2EC3-41AD-ACAE-92F8A3C67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DB415-C5ED-4B3E-8140-270D71E767A4}"/>
              </a:ext>
            </a:extLst>
          </p:cNvPr>
          <p:cNvSpPr txBox="1"/>
          <p:nvPr/>
        </p:nvSpPr>
        <p:spPr>
          <a:xfrm>
            <a:off x="4074209" y="1928893"/>
            <a:ext cx="3624711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But,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해결하지 못한 문제점 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574827-3937-4A15-8510-4F1AD9AE99BB}"/>
              </a:ext>
            </a:extLst>
          </p:cNvPr>
          <p:cNvSpPr txBox="1"/>
          <p:nvPr/>
        </p:nvSpPr>
        <p:spPr>
          <a:xfrm>
            <a:off x="2381448" y="2701263"/>
            <a:ext cx="7010252" cy="2362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데이터에서 새로 등장하는 유저들로 인해 발생하는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</a:t>
            </a:r>
            <a:b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 algn="ctr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아티스트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</a:t>
            </a:r>
            <a:r>
              <a:rPr lang="en-US" altLang="ko-KR" sz="2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etc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노래를 한 곡만 들었고</a:t>
            </a:r>
            <a: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노래를 재청취한 경우에도 관심도가 높게 나타나는 문제</a:t>
            </a:r>
            <a:br>
              <a:rPr lang="en-US" altLang="ko-KR" sz="2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en-US" altLang="ko-KR" sz="2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2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AA2740-7197-4C78-845A-0525C0B22073}"/>
              </a:ext>
            </a:extLst>
          </p:cNvPr>
          <p:cNvGrpSpPr/>
          <p:nvPr/>
        </p:nvGrpSpPr>
        <p:grpSpPr>
          <a:xfrm>
            <a:off x="263183" y="178632"/>
            <a:ext cx="6197621" cy="400110"/>
            <a:chOff x="263183" y="143463"/>
            <a:chExt cx="6197621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56BD23-E89F-45C8-8B37-F626E59EA43F}"/>
                </a:ext>
              </a:extLst>
            </p:cNvPr>
            <p:cNvSpPr txBox="1"/>
            <p:nvPr/>
          </p:nvSpPr>
          <p:spPr>
            <a:xfrm>
              <a:off x="296360" y="143463"/>
              <a:ext cx="61644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Feature Engineering | 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참고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)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복수의 장르를 처리한 방식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84E6C296-DB12-4C04-93FF-0136F63893F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A5F0A0-152E-4DF8-A2FF-0D62589F0C8F}"/>
              </a:ext>
            </a:extLst>
          </p:cNvPr>
          <p:cNvSpPr/>
          <p:nvPr/>
        </p:nvSpPr>
        <p:spPr>
          <a:xfrm>
            <a:off x="1080654" y="897667"/>
            <a:ext cx="1043709" cy="50892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E37720-B9EB-42B5-A482-F29E7DA02A9C}"/>
              </a:ext>
            </a:extLst>
          </p:cNvPr>
          <p:cNvSpPr txBox="1"/>
          <p:nvPr/>
        </p:nvSpPr>
        <p:spPr>
          <a:xfrm>
            <a:off x="913860" y="5986904"/>
            <a:ext cx="13773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곡 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2,296,320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9A8B10-BD4A-46B5-B832-A16F3DC83867}"/>
              </a:ext>
            </a:extLst>
          </p:cNvPr>
          <p:cNvSpPr/>
          <p:nvPr/>
        </p:nvSpPr>
        <p:spPr>
          <a:xfrm>
            <a:off x="1080655" y="897667"/>
            <a:ext cx="1043708" cy="543206"/>
          </a:xfrm>
          <a:prstGeom prst="rect">
            <a:avLst/>
          </a:prstGeom>
          <a:solidFill>
            <a:srgbClr val="C42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D4E569A-8425-4900-A9D4-837EB3BE73E9}"/>
              </a:ext>
            </a:extLst>
          </p:cNvPr>
          <p:cNvCxnSpPr/>
          <p:nvPr/>
        </p:nvCxnSpPr>
        <p:spPr>
          <a:xfrm>
            <a:off x="1930400" y="1126836"/>
            <a:ext cx="102523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81B425A-55E9-42DA-A7C2-5986DD75094D}"/>
              </a:ext>
            </a:extLst>
          </p:cNvPr>
          <p:cNvSpPr txBox="1"/>
          <p:nvPr/>
        </p:nvSpPr>
        <p:spPr>
          <a:xfrm>
            <a:off x="3084945" y="893049"/>
            <a:ext cx="2382981" cy="116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복수의 장르가 기입된 곡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12%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(266,992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곡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9C3767-03B5-4DFD-AFBE-F007B6C19DBD}"/>
              </a:ext>
            </a:extLst>
          </p:cNvPr>
          <p:cNvSpPr/>
          <p:nvPr/>
        </p:nvSpPr>
        <p:spPr>
          <a:xfrm>
            <a:off x="4379690" y="2373829"/>
            <a:ext cx="6898449" cy="377759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3B710D85-EAB9-41F0-8AB1-1A86F21E7CAC}"/>
              </a:ext>
            </a:extLst>
          </p:cNvPr>
          <p:cNvSpPr/>
          <p:nvPr/>
        </p:nvSpPr>
        <p:spPr>
          <a:xfrm rot="18286273">
            <a:off x="4109639" y="1898157"/>
            <a:ext cx="406400" cy="951345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064E016-44FC-4090-B582-5E64F1C2AAD6}"/>
              </a:ext>
            </a:extLst>
          </p:cNvPr>
          <p:cNvSpPr/>
          <p:nvPr/>
        </p:nvSpPr>
        <p:spPr>
          <a:xfrm>
            <a:off x="5911273" y="1209963"/>
            <a:ext cx="1588654" cy="461819"/>
          </a:xfrm>
          <a:prstGeom prst="rightArrow">
            <a:avLst/>
          </a:prstGeom>
          <a:solidFill>
            <a:srgbClr val="E07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96F11D-C7D5-4D3F-9638-B6F50A7F599A}"/>
              </a:ext>
            </a:extLst>
          </p:cNvPr>
          <p:cNvSpPr txBox="1"/>
          <p:nvPr/>
        </p:nvSpPr>
        <p:spPr>
          <a:xfrm>
            <a:off x="7529610" y="1029043"/>
            <a:ext cx="3803947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기입된 </a:t>
            </a:r>
            <a:r>
              <a:rPr lang="en-US" altLang="ko-KR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장르를</a:t>
            </a:r>
            <a:endParaRPr lang="en-US" altLang="ko-KR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곡의 대표 장르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ko-KR" altLang="en-US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9D9BA88-43C0-49CE-AF7C-AEB5F75954A2}"/>
              </a:ext>
            </a:extLst>
          </p:cNvPr>
          <p:cNvCxnSpPr/>
          <p:nvPr/>
        </p:nvCxnSpPr>
        <p:spPr>
          <a:xfrm>
            <a:off x="7828913" y="2540000"/>
            <a:ext cx="0" cy="344690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EBEB89-F236-424D-B587-59690B10A8F6}"/>
              </a:ext>
            </a:extLst>
          </p:cNvPr>
          <p:cNvSpPr/>
          <p:nvPr/>
        </p:nvSpPr>
        <p:spPr>
          <a:xfrm>
            <a:off x="-886691" y="3278909"/>
            <a:ext cx="665018" cy="2493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가정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38EBE0-4865-4D26-AD40-173B285B2F3C}"/>
              </a:ext>
            </a:extLst>
          </p:cNvPr>
          <p:cNvSpPr/>
          <p:nvPr/>
        </p:nvSpPr>
        <p:spPr>
          <a:xfrm>
            <a:off x="4562763" y="2643683"/>
            <a:ext cx="665018" cy="2493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가정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E5FFE86-00C0-4406-B9BB-F586B1DC672B}"/>
              </a:ext>
            </a:extLst>
          </p:cNvPr>
          <p:cNvSpPr/>
          <p:nvPr/>
        </p:nvSpPr>
        <p:spPr>
          <a:xfrm>
            <a:off x="8011986" y="2643683"/>
            <a:ext cx="665018" cy="2493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가정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542C6D-86A6-4690-8FDC-6716AE63D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88" y="3815210"/>
            <a:ext cx="1422342" cy="14223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3554AFE-F537-4598-83B6-FD9381FA6A0D}"/>
              </a:ext>
            </a:extLst>
          </p:cNvPr>
          <p:cNvSpPr txBox="1"/>
          <p:nvPr/>
        </p:nvSpPr>
        <p:spPr>
          <a:xfrm>
            <a:off x="4509671" y="5403126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노래의 장르를 떠올릴 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대표적인 하나의 장르로 기억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구름 22">
            <a:extLst>
              <a:ext uri="{FF2B5EF4-FFF2-40B4-BE49-F238E27FC236}">
                <a16:creationId xmlns:a16="http://schemas.microsoft.com/office/drawing/2014/main" id="{BA79A7A5-E64F-437C-8ACA-E2C8D5ACD813}"/>
              </a:ext>
            </a:extLst>
          </p:cNvPr>
          <p:cNvSpPr/>
          <p:nvPr/>
        </p:nvSpPr>
        <p:spPr>
          <a:xfrm>
            <a:off x="6412742" y="2778842"/>
            <a:ext cx="1043709" cy="915738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0219609-B690-4F24-BC79-BCAEF5880C67}"/>
              </a:ext>
            </a:extLst>
          </p:cNvPr>
          <p:cNvSpPr/>
          <p:nvPr/>
        </p:nvSpPr>
        <p:spPr>
          <a:xfrm>
            <a:off x="6965019" y="3759505"/>
            <a:ext cx="249382" cy="2493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985D040-2770-4993-AF94-05F1A9AA47E9}"/>
              </a:ext>
            </a:extLst>
          </p:cNvPr>
          <p:cNvSpPr/>
          <p:nvPr/>
        </p:nvSpPr>
        <p:spPr>
          <a:xfrm>
            <a:off x="6695449" y="4008887"/>
            <a:ext cx="172996" cy="172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011A7C-935A-4F32-B5D1-167077C4942F}"/>
              </a:ext>
            </a:extLst>
          </p:cNvPr>
          <p:cNvSpPr txBox="1"/>
          <p:nvPr/>
        </p:nvSpPr>
        <p:spPr>
          <a:xfrm>
            <a:off x="6632510" y="2855926"/>
            <a:ext cx="665018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7DF5E77-0E8D-4B6B-809A-A1AB187100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7" t="33380" b="33454"/>
          <a:stretch/>
        </p:blipFill>
        <p:spPr>
          <a:xfrm>
            <a:off x="7975493" y="4709035"/>
            <a:ext cx="3142213" cy="3302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013C42D-57FD-4DA9-8679-5B6BA414A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8" t="18524" r="2039" b="43912"/>
          <a:stretch/>
        </p:blipFill>
        <p:spPr>
          <a:xfrm>
            <a:off x="7975493" y="4203992"/>
            <a:ext cx="3142214" cy="33027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9083E9E-7073-41AA-9DA3-083D54C25ECC}"/>
              </a:ext>
            </a:extLst>
          </p:cNvPr>
          <p:cNvSpPr txBox="1"/>
          <p:nvPr/>
        </p:nvSpPr>
        <p:spPr>
          <a:xfrm>
            <a:off x="8080725" y="5403126"/>
            <a:ext cx="2929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장르 번호를 가진 노래들의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장르 기입 순서가 다름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5605B7-DA2F-4D7F-B8C0-FAA047DD8FAD}"/>
              </a:ext>
            </a:extLst>
          </p:cNvPr>
          <p:cNvSpPr txBox="1"/>
          <p:nvPr/>
        </p:nvSpPr>
        <p:spPr>
          <a:xfrm>
            <a:off x="8641412" y="2904417"/>
            <a:ext cx="190172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465 | 921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CEBE9A-1353-4C88-94AE-B8FCC9551625}"/>
              </a:ext>
            </a:extLst>
          </p:cNvPr>
          <p:cNvSpPr txBox="1"/>
          <p:nvPr/>
        </p:nvSpPr>
        <p:spPr>
          <a:xfrm>
            <a:off x="8641412" y="3652864"/>
            <a:ext cx="1901726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921 | 465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EC33BC-9D36-467A-BD49-50FB801BCC28}"/>
              </a:ext>
            </a:extLst>
          </p:cNvPr>
          <p:cNvSpPr txBox="1"/>
          <p:nvPr/>
        </p:nvSpPr>
        <p:spPr>
          <a:xfrm>
            <a:off x="9339575" y="3248866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2208403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EE4A-EDE6-401A-A842-73175EC59A31}"/>
              </a:ext>
            </a:extLst>
          </p:cNvPr>
          <p:cNvSpPr txBox="1"/>
          <p:nvPr/>
        </p:nvSpPr>
        <p:spPr>
          <a:xfrm>
            <a:off x="5017820" y="3105835"/>
            <a:ext cx="215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odeling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942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E188FA4-20B9-43BA-A096-55DB1F3D1335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72410E-80CF-42DF-93A6-0CA94E13E25B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7C9D75E-0BE8-478C-A63E-1A2C581EDE72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1937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774F3B-0A3A-4168-BCD8-E90CC56F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181225"/>
            <a:ext cx="9601200" cy="24955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975C6D8-B566-43F4-A356-991215C049E6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45CFF2-F531-4147-A502-9E5E16DAA034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A69E341-9560-470B-96A1-362CAADBC31F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213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448385-AE7F-4167-8B69-5D1500B1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971550"/>
            <a:ext cx="9610725" cy="49149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339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DB0EE64-725E-4D5A-B426-16770F806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000125"/>
            <a:ext cx="6534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56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43E687-B641-44BF-A829-69C2B49D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50" y="1296435"/>
            <a:ext cx="8722345" cy="53829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1EC824-C78B-4FC7-A47B-433B8DEBD647}"/>
              </a:ext>
            </a:extLst>
          </p:cNvPr>
          <p:cNvSpPr txBox="1"/>
          <p:nvPr/>
        </p:nvSpPr>
        <p:spPr>
          <a:xfrm>
            <a:off x="4282651" y="1296435"/>
            <a:ext cx="32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XGBOOST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본 각 변수의 중요도</a:t>
            </a:r>
          </a:p>
        </p:txBody>
      </p:sp>
    </p:spTree>
    <p:extLst>
      <p:ext uri="{BB962C8B-B14F-4D97-AF65-F5344CB8AC3E}">
        <p14:creationId xmlns:p14="http://schemas.microsoft.com/office/powerpoint/2010/main" val="40227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EE4A-EDE6-401A-A842-73175EC59A31}"/>
              </a:ext>
            </a:extLst>
          </p:cNvPr>
          <p:cNvSpPr txBox="1"/>
          <p:nvPr/>
        </p:nvSpPr>
        <p:spPr>
          <a:xfrm>
            <a:off x="3324793" y="3105835"/>
            <a:ext cx="5542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xploratory </a:t>
            </a:r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ata </a:t>
            </a:r>
            <a:r>
              <a:rPr lang="en-US" altLang="ko-KR" sz="36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nalysis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87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DF8FED3-E4C1-48F8-8926-4D1C6BF02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87" y="0"/>
            <a:ext cx="5305413" cy="6858000"/>
          </a:xfrm>
          <a:prstGeom prst="rect">
            <a:avLst/>
          </a:prstGeom>
        </p:spPr>
      </p:pic>
      <p:pic>
        <p:nvPicPr>
          <p:cNvPr id="10" name="Picture 2" descr="dnnì ëí ì´ë¯¸ì§ ê²ìê²°ê³¼">
            <a:extLst>
              <a:ext uri="{FF2B5EF4-FFF2-40B4-BE49-F238E27FC236}">
                <a16:creationId xmlns:a16="http://schemas.microsoft.com/office/drawing/2014/main" id="{CE8FC1D8-4936-4403-8448-59963D63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3" y="2020093"/>
            <a:ext cx="5712159" cy="281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77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2D3C87-8B44-4523-A0C5-AEBA984753AE}"/>
              </a:ext>
            </a:extLst>
          </p:cNvPr>
          <p:cNvGrpSpPr/>
          <p:nvPr/>
        </p:nvGrpSpPr>
        <p:grpSpPr>
          <a:xfrm>
            <a:off x="6563360" y="891222"/>
            <a:ext cx="4324350" cy="4709160"/>
            <a:chOff x="6197600" y="901382"/>
            <a:chExt cx="4324350" cy="470916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4178BC0-F8E4-4637-BC4E-1F113248F05F}"/>
                </a:ext>
              </a:extLst>
            </p:cNvPr>
            <p:cNvSpPr/>
            <p:nvPr/>
          </p:nvSpPr>
          <p:spPr>
            <a:xfrm>
              <a:off x="6197600" y="901382"/>
              <a:ext cx="4324350" cy="4709160"/>
            </a:xfrm>
            <a:prstGeom prst="rect">
              <a:avLst/>
            </a:prstGeom>
            <a:solidFill>
              <a:srgbClr val="002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0988970-99E2-4F46-8A86-015EA12DC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7600" y="901382"/>
              <a:ext cx="4324350" cy="143827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7C37A36-AC02-417C-9965-EAE91EE8A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600" y="2689542"/>
              <a:ext cx="3981450" cy="143827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9C0FA69-7A78-4826-A49F-E89FBBEDF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7600" y="4458017"/>
              <a:ext cx="2352675" cy="115252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A0E8B4-4685-4A9D-9679-3218F6B42A25}"/>
              </a:ext>
            </a:extLst>
          </p:cNvPr>
          <p:cNvSpPr txBox="1"/>
          <p:nvPr/>
        </p:nvSpPr>
        <p:spPr>
          <a:xfrm>
            <a:off x="2229557" y="6065520"/>
            <a:ext cx="734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XGBOOST -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랜덤포레스트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신경망 모델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AUC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높게 나타났다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C5C052-9327-4DDC-9D47-3529CC14B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1" y="1527383"/>
            <a:ext cx="5568949" cy="34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7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D346B8-C05C-4297-88C0-8030CC44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75" y="1347787"/>
            <a:ext cx="6572250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A0460A-2383-4B24-B626-E7B09022FA78}"/>
              </a:ext>
            </a:extLst>
          </p:cNvPr>
          <p:cNvSpPr txBox="1"/>
          <p:nvPr/>
        </p:nvSpPr>
        <p:spPr>
          <a:xfrm>
            <a:off x="12614275" y="4008643"/>
            <a:ext cx="8019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Members</a:t>
            </a:r>
            <a:r>
              <a:rPr lang="ko-KR" altLang="en-US" dirty="0"/>
              <a:t>를 </a:t>
            </a:r>
            <a:r>
              <a:rPr lang="en-US" altLang="ko-KR" dirty="0"/>
              <a:t>mice-cart</a:t>
            </a:r>
            <a:r>
              <a:rPr lang="ko-KR" altLang="en-US" dirty="0"/>
              <a:t>로 채우고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merge</a:t>
            </a:r>
            <a:r>
              <a:rPr lang="ko-KR" altLang="en-US" dirty="0"/>
              <a:t>해서 성별 </a:t>
            </a:r>
            <a:r>
              <a:rPr lang="ko-KR" altLang="en-US" dirty="0" err="1"/>
              <a:t>평균재청취율</a:t>
            </a:r>
            <a:r>
              <a:rPr lang="ko-KR" altLang="en-US" dirty="0"/>
              <a:t> 확인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FD9BCB-24CF-4E58-83DF-EE97666287F2}"/>
              </a:ext>
            </a:extLst>
          </p:cNvPr>
          <p:cNvGrpSpPr/>
          <p:nvPr/>
        </p:nvGrpSpPr>
        <p:grpSpPr>
          <a:xfrm>
            <a:off x="263183" y="178632"/>
            <a:ext cx="1312694" cy="400110"/>
            <a:chOff x="263183" y="143463"/>
            <a:chExt cx="1312694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CAE45B-CDF5-4C07-AB58-B1DF844C23CE}"/>
                </a:ext>
              </a:extLst>
            </p:cNvPr>
            <p:cNvSpPr txBox="1"/>
            <p:nvPr/>
          </p:nvSpPr>
          <p:spPr>
            <a:xfrm>
              <a:off x="296360" y="143463"/>
              <a:ext cx="1279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rPr>
                <a:t>Modeling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B86200D-0B25-4819-861D-E7D1589777FD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5EC84D1-BB45-4D05-B89B-B3CBE6CE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859352"/>
            <a:ext cx="7048500" cy="4114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91A2A8-55EB-4AE0-B5BE-CBD3D1FAF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8" y="5133658"/>
            <a:ext cx="6486525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68794-09AA-4E25-BEF9-7473D30A900E}"/>
              </a:ext>
            </a:extLst>
          </p:cNvPr>
          <p:cNvSpPr txBox="1"/>
          <p:nvPr/>
        </p:nvSpPr>
        <p:spPr>
          <a:xfrm>
            <a:off x="5065109" y="396240"/>
            <a:ext cx="196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Stacking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036777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331DFB-A675-48EE-936A-38736795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01" y="0"/>
            <a:ext cx="1112199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7FBBFB-A7EB-4EAF-A905-3245AFEB81F7}"/>
              </a:ext>
            </a:extLst>
          </p:cNvPr>
          <p:cNvSpPr/>
          <p:nvPr/>
        </p:nvSpPr>
        <p:spPr>
          <a:xfrm>
            <a:off x="10525760" y="2814320"/>
            <a:ext cx="944880" cy="6146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65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15608-90D0-4B90-AB64-8CD1B2ACC92C}"/>
              </a:ext>
            </a:extLst>
          </p:cNvPr>
          <p:cNvSpPr txBox="1"/>
          <p:nvPr/>
        </p:nvSpPr>
        <p:spPr>
          <a:xfrm>
            <a:off x="5202166" y="3167390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785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4F4669-9AA2-405D-AD3D-6B25FFF19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70471"/>
              </p:ext>
            </p:extLst>
          </p:nvPr>
        </p:nvGraphicFramePr>
        <p:xfrm>
          <a:off x="547737" y="862067"/>
          <a:ext cx="10828186" cy="4441421"/>
        </p:xfrm>
        <a:graphic>
          <a:graphicData uri="http://schemas.openxmlformats.org/drawingml/2006/table">
            <a:tbl>
              <a:tblPr/>
              <a:tblGrid>
                <a:gridCol w="1378319">
                  <a:extLst>
                    <a:ext uri="{9D8B030D-6E8A-4147-A177-3AD203B41FA5}">
                      <a16:colId xmlns:a16="http://schemas.microsoft.com/office/drawing/2014/main" val="3038728475"/>
                    </a:ext>
                  </a:extLst>
                </a:gridCol>
                <a:gridCol w="2037535">
                  <a:extLst>
                    <a:ext uri="{9D8B030D-6E8A-4147-A177-3AD203B41FA5}">
                      <a16:colId xmlns:a16="http://schemas.microsoft.com/office/drawing/2014/main" val="1294519729"/>
                    </a:ext>
                  </a:extLst>
                </a:gridCol>
                <a:gridCol w="797358">
                  <a:extLst>
                    <a:ext uri="{9D8B030D-6E8A-4147-A177-3AD203B41FA5}">
                      <a16:colId xmlns:a16="http://schemas.microsoft.com/office/drawing/2014/main" val="568541928"/>
                    </a:ext>
                  </a:extLst>
                </a:gridCol>
                <a:gridCol w="1943086">
                  <a:extLst>
                    <a:ext uri="{9D8B030D-6E8A-4147-A177-3AD203B41FA5}">
                      <a16:colId xmlns:a16="http://schemas.microsoft.com/office/drawing/2014/main" val="1583892285"/>
                    </a:ext>
                  </a:extLst>
                </a:gridCol>
                <a:gridCol w="1373179">
                  <a:extLst>
                    <a:ext uri="{9D8B030D-6E8A-4147-A177-3AD203B41FA5}">
                      <a16:colId xmlns:a16="http://schemas.microsoft.com/office/drawing/2014/main" val="2626461711"/>
                    </a:ext>
                  </a:extLst>
                </a:gridCol>
                <a:gridCol w="1368125">
                  <a:extLst>
                    <a:ext uri="{9D8B030D-6E8A-4147-A177-3AD203B41FA5}">
                      <a16:colId xmlns:a16="http://schemas.microsoft.com/office/drawing/2014/main" val="151969509"/>
                    </a:ext>
                  </a:extLst>
                </a:gridCol>
                <a:gridCol w="1930584">
                  <a:extLst>
                    <a:ext uri="{9D8B030D-6E8A-4147-A177-3AD203B41FA5}">
                      <a16:colId xmlns:a16="http://schemas.microsoft.com/office/drawing/2014/main" val="55616961"/>
                    </a:ext>
                  </a:extLst>
                </a:gridCol>
              </a:tblGrid>
              <a:tr h="46131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File_name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(Rows / Cols)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Variable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Format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Description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Unique rows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b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</a:b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en-US" sz="14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NaN</a:t>
                      </a:r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/ Total)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Examples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2D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229543"/>
                  </a:ext>
                </a:extLst>
              </a:tr>
              <a:tr h="910165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Train</a:t>
                      </a:r>
                      <a:b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en-US" sz="1400" b="1" dirty="0"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(7,377,418 / 6)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msno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사용자 </a:t>
                      </a:r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ID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30,755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</a:t>
                      </a:r>
                      <a:r>
                        <a:rPr lang="en-US" sz="12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mxGXmmQza</a:t>
                      </a:r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</a:t>
                      </a:r>
                      <a:r>
                        <a:rPr lang="en-US" sz="12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nMXJ</a:t>
                      </a:r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/Z9140yG06nxd+Nx4iz2oB/zV6quE=“,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3215632"/>
                  </a:ext>
                </a:extLst>
              </a:tr>
              <a:tr h="9101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 err="1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song_id</a:t>
                      </a:r>
                      <a:endParaRPr lang="en-US" sz="1400" b="0" dirty="0">
                        <a:solidFill>
                          <a:srgbClr val="404040"/>
                        </a:solidFill>
                        <a:effectLst/>
                        <a:latin typeface="나눔바른고딕 UltraLight" panose="00000300000000000000" pitchFamily="2" charset="-127"/>
                        <a:ea typeface="나눔바른고딕 UltraLight" panose="00000300000000000000" pitchFamily="2" charset="-127"/>
                      </a:endParaRP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곡 </a:t>
                      </a:r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id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359,966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“CXoTN1eb7AI+DntdU1vbcwGRV4SCIDxZu+YD8JP8r4E=“…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397494"/>
                  </a:ext>
                </a:extLst>
              </a:tr>
              <a:tr h="349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source_system_tab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노래가 재생된 탭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8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24,849</a:t>
                      </a:r>
                    </a:p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(0.24%)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“my library”, “explore”,…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082865"/>
                  </a:ext>
                </a:extLst>
              </a:tr>
              <a:tr h="685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source_screen_name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사용자 화면에</a:t>
                      </a:r>
                      <a:b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</a:br>
                      <a:r>
                        <a:rPr lang="ko-KR" alt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나타난 레이아웃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414804</a:t>
                      </a:r>
                      <a:b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(5.6%)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“Explore”, “Local playlist more”, “Search more”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587389"/>
                  </a:ext>
                </a:extLst>
              </a:tr>
              <a:tr h="685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source_type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chr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첫 음악 재생 시작점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12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21,539</a:t>
                      </a:r>
                    </a:p>
                    <a:p>
                      <a:pPr algn="ctr" rtl="0" fontAlgn="ctr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(0.29%)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”online-playlist”, “local-playlist”, “album”,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477957"/>
                  </a:ext>
                </a:extLst>
              </a:tr>
              <a:tr h="3491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target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int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한 달 내 반복 청취 여부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2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0</a:t>
                      </a:r>
                    </a:p>
                  </a:txBody>
                  <a:tcPr marL="9351" marR="9351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b="0" dirty="0">
                          <a:solidFill>
                            <a:srgbClr val="404040"/>
                          </a:solidFill>
                          <a:effectLst/>
                          <a:latin typeface="나눔바른고딕 UltraLight" panose="00000300000000000000" pitchFamily="2" charset="-127"/>
                          <a:ea typeface="나눔바른고딕 UltraLight" panose="00000300000000000000" pitchFamily="2" charset="-127"/>
                        </a:rPr>
                        <a:t>1, 1, 1, 1, 0, 1, 1, 1, 0, …</a:t>
                      </a:r>
                    </a:p>
                  </a:txBody>
                  <a:tcPr marL="72000" marR="72000" marT="6234" marB="6234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967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CB0F9B-0D22-4CA5-8D44-47D61D060A79}"/>
              </a:ext>
            </a:extLst>
          </p:cNvPr>
          <p:cNvSpPr txBox="1"/>
          <p:nvPr/>
        </p:nvSpPr>
        <p:spPr>
          <a:xfrm>
            <a:off x="1943004" y="5515895"/>
            <a:ext cx="8305992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Train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ko-KR" altLang="en-US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결측치들은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모두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범주형 변수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이기 때문에 예측해서 </a:t>
            </a:r>
            <a:r>
              <a:rPr lang="ko-KR" altLang="en-US" u="sng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결측치를</a:t>
            </a:r>
            <a:r>
              <a:rPr lang="ko-KR" altLang="en-US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채우기가 어려움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따라서 </a:t>
            </a:r>
            <a:r>
              <a:rPr lang="ko-KR" altLang="en-US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해당 행은 모두 </a:t>
            </a:r>
            <a:r>
              <a:rPr lang="en-US" altLang="ko-KR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“Not Value”</a:t>
            </a:r>
            <a:r>
              <a:rPr lang="ko-KR" altLang="en-US" u="sng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 변환하였음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총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461,192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(6%)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변환됨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AFF2B6-40F1-415E-AF82-23F0D9991236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E2DF29-1434-4F83-9E83-A7C1E234AC60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1021ABE-1E16-444A-AD86-137DD3FEC72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7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9C4C28A-0435-40D9-A731-E7A256DD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974" y="1399059"/>
            <a:ext cx="6848052" cy="365942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D291A-0BD3-469A-B962-319764ECFA9C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899F-D22C-4878-8BFE-1A3FB64757A6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636849-3F91-44D0-AA4F-55BE3FF02EE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0C476D-74BC-455F-8EEA-E9E182C17590}"/>
              </a:ext>
            </a:extLst>
          </p:cNvPr>
          <p:cNvSpPr txBox="1"/>
          <p:nvPr/>
        </p:nvSpPr>
        <p:spPr>
          <a:xfrm>
            <a:off x="3243296" y="681768"/>
            <a:ext cx="52950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유저들의 청취 곡 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과의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어떨까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9221-1C9F-4DBD-9CFC-C27832182DB9}"/>
              </a:ext>
            </a:extLst>
          </p:cNvPr>
          <p:cNvSpPr txBox="1"/>
          <p:nvPr/>
        </p:nvSpPr>
        <p:spPr>
          <a:xfrm>
            <a:off x="2064779" y="5158203"/>
            <a:ext cx="8062443" cy="156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그래프를 통해 유추할 수 있는 것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세 가지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노래를 자주 듣는 유저라고 해서 평균 재청취율이 </a:t>
            </a:r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높진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않다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노래를 적게 듣는 유저들이 있는 구간에서는 노래를 많이 들을 수록 재청취율도 높아진다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노래를 정말 많이 듣는 유저는 재청취를 하기보다 다양한 노래를 듣는 경우가 조금 더 많은 것 같다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   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왜냐하면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3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 등장빈도가 높은 쪽으로 갈 수록 재청취율은 오히려 조금씩 하락했기 때문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8493A7-C84A-4C68-9818-A5DCD187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8323" y="68095"/>
            <a:ext cx="4214200" cy="1572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3C213A-FD19-4EE5-A940-6B9F6D55CA0E}"/>
              </a:ext>
            </a:extLst>
          </p:cNvPr>
          <p:cNvSpPr txBox="1"/>
          <p:nvPr/>
        </p:nvSpPr>
        <p:spPr>
          <a:xfrm>
            <a:off x="12679519" y="1698427"/>
            <a:ext cx="42178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확실히 곡 재생횟수가 많을 수록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평균 재청취율이 떨어진다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endParaRPr lang="ko-KR" altLang="en-US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061940-3438-442E-B7B3-80FA47FF4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8323" y="2215196"/>
            <a:ext cx="4648603" cy="2651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85D778-D32A-41D4-A05D-BF00DFE3D07E}"/>
              </a:ext>
            </a:extLst>
          </p:cNvPr>
          <p:cNvSpPr txBox="1"/>
          <p:nvPr/>
        </p:nvSpPr>
        <p:spPr>
          <a:xfrm>
            <a:off x="12640404" y="4969669"/>
            <a:ext cx="79314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곡 재생횟수 기준 상위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30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(0.1%)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는 확실히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my library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보다 라디오를 많이 들었다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System_tab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뿐만 아니라 </a:t>
            </a:r>
            <a:r>
              <a:rPr lang="en-US" altLang="ko-KR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screen_name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en-US" altLang="ko-KR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source_type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모두 상위 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30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명이 라디오의 재청취율과 카운트가 높았다</a:t>
            </a:r>
            <a:r>
              <a:rPr lang="en-US" altLang="ko-KR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FCC1666B-3959-48AF-9FC0-E8B7A9B61699}"/>
              </a:ext>
            </a:extLst>
          </p:cNvPr>
          <p:cNvSpPr/>
          <p:nvPr/>
        </p:nvSpPr>
        <p:spPr>
          <a:xfrm>
            <a:off x="8747482" y="4977207"/>
            <a:ext cx="2884069" cy="403625"/>
          </a:xfrm>
          <a:prstGeom prst="borderCallout2">
            <a:avLst>
              <a:gd name="adj1" fmla="val 40461"/>
              <a:gd name="adj2" fmla="val -3445"/>
              <a:gd name="adj3" fmla="val 38573"/>
              <a:gd name="adj4" fmla="val -16667"/>
              <a:gd name="adj5" fmla="val -14472"/>
              <a:gd name="adj6" fmla="val -5360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하나의 곡을 두 번 이상 들어도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회만 기록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됨</a:t>
            </a:r>
          </a:p>
        </p:txBody>
      </p:sp>
    </p:spTree>
    <p:extLst>
      <p:ext uri="{BB962C8B-B14F-4D97-AF65-F5344CB8AC3E}">
        <p14:creationId xmlns:p14="http://schemas.microsoft.com/office/powerpoint/2010/main" val="163205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D291A-0BD3-469A-B962-319764ECFA9C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899F-D22C-4878-8BFE-1A3FB64757A6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636849-3F91-44D0-AA4F-55BE3FF02EE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09B6ED-4724-4F2F-AD83-195189205262}"/>
              </a:ext>
            </a:extLst>
          </p:cNvPr>
          <p:cNvSpPr txBox="1"/>
          <p:nvPr/>
        </p:nvSpPr>
        <p:spPr>
          <a:xfrm>
            <a:off x="6096000" y="4853403"/>
            <a:ext cx="68986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C476D-74BC-455F-8EEA-E9E182C17590}"/>
              </a:ext>
            </a:extLst>
          </p:cNvPr>
          <p:cNvSpPr txBox="1"/>
          <p:nvPr/>
        </p:nvSpPr>
        <p:spPr>
          <a:xfrm>
            <a:off x="3345888" y="732568"/>
            <a:ext cx="55002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청취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유저수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과의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어떨까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9221-1C9F-4DBD-9CFC-C27832182DB9}"/>
              </a:ext>
            </a:extLst>
          </p:cNvPr>
          <p:cNvSpPr txBox="1"/>
          <p:nvPr/>
        </p:nvSpPr>
        <p:spPr>
          <a:xfrm>
            <a:off x="3497423" y="5413192"/>
            <a:ext cx="519715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청취 유저수가 많은 노래일 수록 재청취율도 높았다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즉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노래별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청취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유저수와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재청취율은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양의 상관관계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(0.66)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 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또한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이는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노래의 인기도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의미한다고 볼 수 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DE607AE-509D-4699-8815-C8C595F9F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84" y="1429294"/>
            <a:ext cx="6898631" cy="3837108"/>
          </a:xfrm>
          <a:prstGeom prst="rect">
            <a:avLst/>
          </a:prstGeo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F8951D9C-B9E9-4A6B-9B55-27C2FAC3FB95}"/>
              </a:ext>
            </a:extLst>
          </p:cNvPr>
          <p:cNvSpPr/>
          <p:nvPr/>
        </p:nvSpPr>
        <p:spPr>
          <a:xfrm>
            <a:off x="9888257" y="1674243"/>
            <a:ext cx="1506184" cy="487605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139,73</a:t>
            </a:r>
            <a:r>
              <a:rPr lang="ko-KR" altLang="en-US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청취한 곡</a:t>
            </a:r>
            <a:endParaRPr lang="en-US" altLang="ko-KR" sz="1200" spc="-8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78%)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</a:p>
        </p:txBody>
      </p:sp>
      <p:sp>
        <p:nvSpPr>
          <p:cNvPr id="19" name="설명선: 굽은 선 18">
            <a:extLst>
              <a:ext uri="{FF2B5EF4-FFF2-40B4-BE49-F238E27FC236}">
                <a16:creationId xmlns:a16="http://schemas.microsoft.com/office/drawing/2014/main" id="{6B03FC0A-7BAB-48F1-9697-0B854E2CE08A}"/>
              </a:ext>
            </a:extLst>
          </p:cNvPr>
          <p:cNvSpPr/>
          <p:nvPr/>
        </p:nvSpPr>
        <p:spPr>
          <a:xfrm flipH="1">
            <a:off x="998220" y="3578860"/>
            <a:ext cx="1684056" cy="543513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딱 한 명이 청취한 곡</a:t>
            </a:r>
            <a:r>
              <a:rPr lang="ko-KR" altLang="en-US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들</a:t>
            </a:r>
            <a:endParaRPr lang="en-US" altLang="ko-KR" sz="1200" spc="-8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(166,766</a:t>
            </a:r>
            <a:r>
              <a:rPr lang="ko-KR" altLang="en-US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개</a:t>
            </a:r>
            <a:r>
              <a:rPr lang="en-US" altLang="ko-KR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 </a:t>
            </a:r>
            <a:r>
              <a:rPr lang="en-US" altLang="ko-KR" sz="1200" spc="-8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38%)</a:t>
            </a:r>
            <a:endParaRPr lang="ko-KR" altLang="en-US" sz="1200" spc="-8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92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603847-E510-4A46-A483-6DDA068F0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5" r="11885" b="7184"/>
          <a:stretch/>
        </p:blipFill>
        <p:spPr>
          <a:xfrm>
            <a:off x="4625139" y="361764"/>
            <a:ext cx="2941722" cy="61344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858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DD291A-0BD3-469A-B962-319764ECFA9C}"/>
              </a:ext>
            </a:extLst>
          </p:cNvPr>
          <p:cNvGrpSpPr/>
          <p:nvPr/>
        </p:nvGrpSpPr>
        <p:grpSpPr>
          <a:xfrm>
            <a:off x="263183" y="178632"/>
            <a:ext cx="1536666" cy="400110"/>
            <a:chOff x="263183" y="143463"/>
            <a:chExt cx="1536666" cy="4001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30899F-D22C-4878-8BFE-1A3FB64757A6}"/>
                </a:ext>
              </a:extLst>
            </p:cNvPr>
            <p:cNvSpPr txBox="1"/>
            <p:nvPr/>
          </p:nvSpPr>
          <p:spPr>
            <a:xfrm>
              <a:off x="296360" y="143463"/>
              <a:ext cx="1503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EDA | Train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E636849-3F91-44D0-AA4F-55BE3FF02EE5}"/>
                </a:ext>
              </a:extLst>
            </p:cNvPr>
            <p:cNvCxnSpPr/>
            <p:nvPr/>
          </p:nvCxnSpPr>
          <p:spPr>
            <a:xfrm>
              <a:off x="263183" y="154893"/>
              <a:ext cx="0" cy="342000"/>
            </a:xfrm>
            <a:prstGeom prst="line">
              <a:avLst/>
            </a:prstGeom>
            <a:ln w="63500">
              <a:solidFill>
                <a:srgbClr val="C42D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09B6ED-4724-4F2F-AD83-195189205262}"/>
              </a:ext>
            </a:extLst>
          </p:cNvPr>
          <p:cNvSpPr txBox="1"/>
          <p:nvPr/>
        </p:nvSpPr>
        <p:spPr>
          <a:xfrm>
            <a:off x="6096000" y="4853403"/>
            <a:ext cx="689863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C476D-74BC-455F-8EEA-E9E182C17590}"/>
              </a:ext>
            </a:extLst>
          </p:cNvPr>
          <p:cNvSpPr txBox="1"/>
          <p:nvPr/>
        </p:nvSpPr>
        <p:spPr>
          <a:xfrm>
            <a:off x="3077193" y="732568"/>
            <a:ext cx="60376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2D3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Q.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Source_system_tab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따라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재청취율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어떻게 달라질까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C59221-1C9F-4DBD-9CFC-C27832182DB9}"/>
              </a:ext>
            </a:extLst>
          </p:cNvPr>
          <p:cNvSpPr txBox="1"/>
          <p:nvPr/>
        </p:nvSpPr>
        <p:spPr>
          <a:xfrm>
            <a:off x="2413730" y="5380918"/>
            <a:ext cx="7364541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막대의 높이가 높을수록 재청취율이 높음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막대의 색이 분홍색에 가까울 수록 빈도가 높음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유저들은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system_tab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의 </a:t>
            </a:r>
            <a:r>
              <a:rPr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My_library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를 통해 노래를 가장 많이 들었고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재청취율도 가장 높았음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A616D7-5974-4A9C-A107-B906DA97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236" y="1765153"/>
            <a:ext cx="5708342" cy="3327694"/>
          </a:xfrm>
          <a:prstGeom prst="rect">
            <a:avLst/>
          </a:prstGeom>
        </p:spPr>
      </p:pic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F7CD2589-06E7-4D46-BEE7-559DFDE5C00D}"/>
              </a:ext>
            </a:extLst>
          </p:cNvPr>
          <p:cNvSpPr/>
          <p:nvPr/>
        </p:nvSpPr>
        <p:spPr>
          <a:xfrm flipV="1">
            <a:off x="8361715" y="3925647"/>
            <a:ext cx="1669047" cy="514701"/>
          </a:xfrm>
          <a:prstGeom prst="borderCallout2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D7A50-D3BF-4933-8AE2-44E9969A3EEC}"/>
              </a:ext>
            </a:extLst>
          </p:cNvPr>
          <p:cNvSpPr txBox="1"/>
          <p:nvPr/>
        </p:nvSpPr>
        <p:spPr>
          <a:xfrm>
            <a:off x="8377388" y="3936075"/>
            <a:ext cx="1669047" cy="526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가장 많은 유저가 들었고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재청취율도 가장 높음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518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2423</Words>
  <Application>Microsoft Office PowerPoint</Application>
  <PresentationFormat>와이드스크린</PresentationFormat>
  <Paragraphs>481</Paragraphs>
  <Slides>44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2" baseType="lpstr">
      <vt:lpstr>나눔바른고딕</vt:lpstr>
      <vt:lpstr>나눔명조 ExtraBold</vt:lpstr>
      <vt:lpstr>Wingdings</vt:lpstr>
      <vt:lpstr>Arial</vt:lpstr>
      <vt:lpstr>맑은 고딕</vt:lpstr>
      <vt:lpstr>나눔바른고딕 Light</vt:lpstr>
      <vt:lpstr>나눔바른고딕 UltraLight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renz</dc:creator>
  <cp:lastModifiedBy>renz</cp:lastModifiedBy>
  <cp:revision>253</cp:revision>
  <dcterms:created xsi:type="dcterms:W3CDTF">2018-10-23T09:17:14Z</dcterms:created>
  <dcterms:modified xsi:type="dcterms:W3CDTF">2018-10-28T14:38:18Z</dcterms:modified>
</cp:coreProperties>
</file>